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8"/>
  </p:notesMasterIdLst>
  <p:sldIdLst>
    <p:sldId id="957" r:id="rId2"/>
    <p:sldId id="2208" r:id="rId3"/>
    <p:sldId id="2209" r:id="rId4"/>
    <p:sldId id="2045" r:id="rId5"/>
    <p:sldId id="2041" r:id="rId6"/>
    <p:sldId id="2051" r:id="rId7"/>
    <p:sldId id="2052" r:id="rId8"/>
    <p:sldId id="2050" r:id="rId9"/>
    <p:sldId id="2095" r:id="rId10"/>
    <p:sldId id="2207" r:id="rId11"/>
    <p:sldId id="2096" r:id="rId12"/>
    <p:sldId id="2097" r:id="rId13"/>
    <p:sldId id="2098" r:id="rId14"/>
    <p:sldId id="2099" r:id="rId15"/>
    <p:sldId id="2206" r:id="rId16"/>
    <p:sldId id="2049" r:id="rId17"/>
    <p:sldId id="2089" r:id="rId18"/>
    <p:sldId id="1769" r:id="rId19"/>
    <p:sldId id="2086" r:id="rId20"/>
    <p:sldId id="2087" r:id="rId21"/>
    <p:sldId id="2088" r:id="rId22"/>
    <p:sldId id="2090" r:id="rId23"/>
    <p:sldId id="2102" r:id="rId24"/>
    <p:sldId id="2202" r:id="rId25"/>
    <p:sldId id="2201" r:id="rId26"/>
    <p:sldId id="2101" r:id="rId27"/>
    <p:sldId id="2205" r:id="rId28"/>
    <p:sldId id="2185" r:id="rId29"/>
    <p:sldId id="2186" r:id="rId30"/>
    <p:sldId id="2187" r:id="rId31"/>
    <p:sldId id="2191" r:id="rId32"/>
    <p:sldId id="2193" r:id="rId33"/>
    <p:sldId id="2194" r:id="rId34"/>
    <p:sldId id="2195" r:id="rId35"/>
    <p:sldId id="2196" r:id="rId36"/>
    <p:sldId id="2198" r:id="rId37"/>
    <p:sldId id="2199" r:id="rId38"/>
    <p:sldId id="2200" r:id="rId39"/>
    <p:sldId id="2104" r:id="rId40"/>
    <p:sldId id="2105" r:id="rId41"/>
    <p:sldId id="2106" r:id="rId42"/>
    <p:sldId id="2091" r:id="rId43"/>
    <p:sldId id="2175" r:id="rId44"/>
    <p:sldId id="2176" r:id="rId45"/>
    <p:sldId id="2177" r:id="rId46"/>
    <p:sldId id="2178"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anaRogue" initials="K" lastIdx="9" clrIdx="0"/>
  <p:cmAuthor id="1" name="Alexia Toskos" initials="BD" lastIdx="5"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6091"/>
    <a:srgbClr val="653C23"/>
    <a:srgbClr val="8CADA9"/>
    <a:srgbClr val="ACD4CF"/>
    <a:srgbClr val="E0E0E0"/>
    <a:srgbClr val="E7ECF3"/>
    <a:srgbClr val="D0D8E8"/>
    <a:srgbClr val="0070C0"/>
    <a:srgbClr val="93360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649" autoAdjust="0"/>
    <p:restoredTop sz="95314" autoAdjust="0"/>
  </p:normalViewPr>
  <p:slideViewPr>
    <p:cSldViewPr snapToGrid="0" snapToObjects="1">
      <p:cViewPr varScale="1">
        <p:scale>
          <a:sx n="116" d="100"/>
          <a:sy n="116" d="100"/>
        </p:scale>
        <p:origin x="708" y="10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1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image" Target="../media/image25.emf"/><Relationship Id="rId1" Type="http://schemas.openxmlformats.org/officeDocument/2006/relationships/image" Target="../media/image24.emf"/><Relationship Id="rId6" Type="http://schemas.openxmlformats.org/officeDocument/2006/relationships/image" Target="../media/image29.emf"/><Relationship Id="rId11" Type="http://schemas.openxmlformats.org/officeDocument/2006/relationships/image" Target="../media/image12.emf"/><Relationship Id="rId5" Type="http://schemas.openxmlformats.org/officeDocument/2006/relationships/image" Target="../media/image28.emf"/><Relationship Id="rId10" Type="http://schemas.openxmlformats.org/officeDocument/2006/relationships/image" Target="../media/image32.emf"/><Relationship Id="rId4" Type="http://schemas.openxmlformats.org/officeDocument/2006/relationships/image" Target="../media/image27.emf"/><Relationship Id="rId9"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pple Gothic"/>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pple Gothic"/>
              </a:defRPr>
            </a:lvl1pPr>
          </a:lstStyle>
          <a:p>
            <a:fld id="{1EC8D719-BE33-DA47-88C9-9037CDCD817A}" type="datetimeFigureOut">
              <a:rPr lang="en-US" smtClean="0"/>
              <a:pPr/>
              <a:t>9/28/2023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pple Gothic"/>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pple Gothic"/>
              </a:defRPr>
            </a:lvl1pPr>
          </a:lstStyle>
          <a:p>
            <a:fld id="{17E868EE-4687-7441-B21B-F2B5E141A71E}" type="slidenum">
              <a:rPr lang="en-US" smtClean="0"/>
              <a:pPr/>
              <a:t>‹#›</a:t>
            </a:fld>
            <a:endParaRPr lang="en-US" dirty="0"/>
          </a:p>
        </p:txBody>
      </p:sp>
    </p:spTree>
    <p:extLst>
      <p:ext uri="{BB962C8B-B14F-4D97-AF65-F5344CB8AC3E}">
        <p14:creationId xmlns:p14="http://schemas.microsoft.com/office/powerpoint/2010/main" val="420601269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pple Gothic"/>
        <a:ea typeface="+mn-ea"/>
        <a:cs typeface="+mn-cs"/>
      </a:defRPr>
    </a:lvl1pPr>
    <a:lvl2pPr marL="457200" algn="l" defTabSz="457200" rtl="0" eaLnBrk="1" latinLnBrk="0" hangingPunct="1">
      <a:defRPr sz="1200" kern="1200">
        <a:solidFill>
          <a:schemeClr val="tx1"/>
        </a:solidFill>
        <a:latin typeface="Apple Gothic"/>
        <a:ea typeface="+mn-ea"/>
        <a:cs typeface="+mn-cs"/>
      </a:defRPr>
    </a:lvl2pPr>
    <a:lvl3pPr marL="914400" algn="l" defTabSz="457200" rtl="0" eaLnBrk="1" latinLnBrk="0" hangingPunct="1">
      <a:defRPr sz="1200" kern="1200">
        <a:solidFill>
          <a:schemeClr val="tx1"/>
        </a:solidFill>
        <a:latin typeface="Apple Gothic"/>
        <a:ea typeface="+mn-ea"/>
        <a:cs typeface="+mn-cs"/>
      </a:defRPr>
    </a:lvl3pPr>
    <a:lvl4pPr marL="1371600" algn="l" defTabSz="457200" rtl="0" eaLnBrk="1" latinLnBrk="0" hangingPunct="1">
      <a:defRPr sz="1200" kern="1200">
        <a:solidFill>
          <a:schemeClr val="tx1"/>
        </a:solidFill>
        <a:latin typeface="Apple Gothic"/>
        <a:ea typeface="+mn-ea"/>
        <a:cs typeface="+mn-cs"/>
      </a:defRPr>
    </a:lvl4pPr>
    <a:lvl5pPr marL="1828800" algn="l" defTabSz="457200" rtl="0" eaLnBrk="1" latinLnBrk="0" hangingPunct="1">
      <a:defRPr sz="1200" kern="1200">
        <a:solidFill>
          <a:schemeClr val="tx1"/>
        </a:solidFill>
        <a:latin typeface="Apple Gothic"/>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E868EE-4687-7441-B21B-F2B5E141A71E}" type="slidenum">
              <a:rPr lang="en-US" smtClean="0"/>
              <a:pPr/>
              <a:t>1</a:t>
            </a:fld>
            <a:endParaRPr lang="en-US" dirty="0"/>
          </a:p>
        </p:txBody>
      </p:sp>
    </p:spTree>
    <p:extLst>
      <p:ext uri="{BB962C8B-B14F-4D97-AF65-F5344CB8AC3E}">
        <p14:creationId xmlns:p14="http://schemas.microsoft.com/office/powerpoint/2010/main" val="656403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atin typeface="Avenir Book"/>
                <a:cs typeface="Avenir Book"/>
              </a:rPr>
              <a:t>We don’t know how students rated the beer before</a:t>
            </a:r>
          </a:p>
          <a:p>
            <a:endParaRPr lang="en-US"/>
          </a:p>
        </p:txBody>
      </p:sp>
      <p:sp>
        <p:nvSpPr>
          <p:cNvPr id="4" name="Slide Number Placeholder 3"/>
          <p:cNvSpPr>
            <a:spLocks noGrp="1"/>
          </p:cNvSpPr>
          <p:nvPr>
            <p:ph type="sldNum" sz="quarter" idx="10"/>
          </p:nvPr>
        </p:nvSpPr>
        <p:spPr/>
        <p:txBody>
          <a:bodyPr/>
          <a:lstStyle/>
          <a:p>
            <a:fld id="{17E868EE-4687-7441-B21B-F2B5E141A71E}" type="slidenum">
              <a:rPr lang="en-US" smtClean="0"/>
              <a:pPr/>
              <a:t>13</a:t>
            </a:fld>
            <a:endParaRPr lang="en-US" dirty="0"/>
          </a:p>
        </p:txBody>
      </p:sp>
    </p:spTree>
    <p:extLst>
      <p:ext uri="{BB962C8B-B14F-4D97-AF65-F5344CB8AC3E}">
        <p14:creationId xmlns:p14="http://schemas.microsoft.com/office/powerpoint/2010/main" val="2965941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venir Book"/>
                <a:cs typeface="Avenir Book"/>
              </a:rPr>
              <a:t>We don’t know how students rated the beer before</a:t>
            </a:r>
          </a:p>
          <a:p>
            <a:endParaRPr lang="en-US" dirty="0"/>
          </a:p>
        </p:txBody>
      </p:sp>
      <p:sp>
        <p:nvSpPr>
          <p:cNvPr id="4" name="Slide Number Placeholder 3"/>
          <p:cNvSpPr>
            <a:spLocks noGrp="1"/>
          </p:cNvSpPr>
          <p:nvPr>
            <p:ph type="sldNum" sz="quarter" idx="10"/>
          </p:nvPr>
        </p:nvSpPr>
        <p:spPr/>
        <p:txBody>
          <a:bodyPr/>
          <a:lstStyle/>
          <a:p>
            <a:fld id="{17E868EE-4687-7441-B21B-F2B5E141A71E}" type="slidenum">
              <a:rPr lang="en-US" smtClean="0"/>
              <a:pPr/>
              <a:t>14</a:t>
            </a:fld>
            <a:endParaRPr lang="en-US" dirty="0"/>
          </a:p>
        </p:txBody>
      </p:sp>
    </p:spTree>
    <p:extLst>
      <p:ext uri="{BB962C8B-B14F-4D97-AF65-F5344CB8AC3E}">
        <p14:creationId xmlns:p14="http://schemas.microsoft.com/office/powerpoint/2010/main" val="2965941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venir Book"/>
                <a:cs typeface="Avenir Book"/>
              </a:rPr>
              <a:t>We don’t know how students rated the beer before</a:t>
            </a:r>
          </a:p>
          <a:p>
            <a:endParaRPr lang="en-US" dirty="0"/>
          </a:p>
        </p:txBody>
      </p:sp>
      <p:sp>
        <p:nvSpPr>
          <p:cNvPr id="4" name="Slide Number Placeholder 3"/>
          <p:cNvSpPr>
            <a:spLocks noGrp="1"/>
          </p:cNvSpPr>
          <p:nvPr>
            <p:ph type="sldNum" sz="quarter" idx="10"/>
          </p:nvPr>
        </p:nvSpPr>
        <p:spPr/>
        <p:txBody>
          <a:bodyPr/>
          <a:lstStyle/>
          <a:p>
            <a:fld id="{17E868EE-4687-7441-B21B-F2B5E141A71E}" type="slidenum">
              <a:rPr lang="en-US" smtClean="0"/>
              <a:pPr/>
              <a:t>16</a:t>
            </a:fld>
            <a:endParaRPr lang="en-US" dirty="0"/>
          </a:p>
        </p:txBody>
      </p:sp>
    </p:spTree>
    <p:extLst>
      <p:ext uri="{BB962C8B-B14F-4D97-AF65-F5344CB8AC3E}">
        <p14:creationId xmlns:p14="http://schemas.microsoft.com/office/powerpoint/2010/main" val="2965941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charset="0"/>
              </a:rPr>
              <a:t>As with all hypothesis tests, the general purpose of the independent-measures </a:t>
            </a:r>
            <a:r>
              <a:rPr lang="en-US" i="1" dirty="0">
                <a:latin typeface="Arial" charset="0"/>
              </a:rPr>
              <a:t>t</a:t>
            </a:r>
            <a:r>
              <a:rPr lang="en-US" dirty="0">
                <a:latin typeface="Arial" charset="0"/>
              </a:rPr>
              <a:t> test is to determine whether the sample mean difference obtained in a research study indicates a real mean difference between the two populations (or treatments) or whether the obtained difference is simply the result of sampling error.  </a:t>
            </a:r>
          </a:p>
          <a:p>
            <a:r>
              <a:rPr lang="en-US" dirty="0">
                <a:latin typeface="Arial" charset="0"/>
              </a:rPr>
              <a:t>Remember, if two samples are taken from the same population and are given exactly the same treatment, there will still be some difference between the sample means. </a:t>
            </a:r>
          </a:p>
          <a:p>
            <a:endParaRPr lang="en-US" dirty="0"/>
          </a:p>
          <a:p>
            <a:r>
              <a:rPr lang="en-US" dirty="0">
                <a:latin typeface="Arial" charset="0"/>
              </a:rPr>
              <a:t>This difference is called sampling error </a:t>
            </a:r>
          </a:p>
          <a:p>
            <a:r>
              <a:rPr lang="en-US" dirty="0">
                <a:latin typeface="Arial" charset="0"/>
              </a:rPr>
              <a:t>The hypothesis test provides a standardized, formal procedure for determining whether the mean difference obtained in a research study is significantly greater than can be explained by sampling error</a:t>
            </a:r>
          </a:p>
          <a:p>
            <a:endParaRPr lang="en-US" dirty="0"/>
          </a:p>
          <a:p>
            <a:r>
              <a:rPr lang="en-US" dirty="0"/>
              <a:t>The numerator</a:t>
            </a:r>
            <a:r>
              <a:rPr lang="en-US" baseline="0" dirty="0"/>
              <a:t> measures how much difference </a:t>
            </a:r>
            <a:r>
              <a:rPr lang="en-US" i="1" baseline="0" dirty="0"/>
              <a:t>actually exists</a:t>
            </a:r>
            <a:r>
              <a:rPr lang="en-US" i="0" baseline="0" dirty="0"/>
              <a:t> between the two sample means, including any difference that is caused by the different treatments.</a:t>
            </a:r>
          </a:p>
          <a:p>
            <a:r>
              <a:rPr lang="en-US" i="0" baseline="0" dirty="0"/>
              <a:t>The denominator measures how much difference </a:t>
            </a:r>
            <a:r>
              <a:rPr lang="en-US" i="1" baseline="0" dirty="0"/>
              <a:t>should exist </a:t>
            </a:r>
            <a:r>
              <a:rPr lang="en-US" i="0" baseline="0" dirty="0"/>
              <a:t>between the two sample means if there is no treatment effect that causes them to be different.</a:t>
            </a:r>
          </a:p>
          <a:p>
            <a:endParaRPr lang="en-US" i="0" baseline="0" dirty="0"/>
          </a:p>
          <a:p>
            <a:r>
              <a:rPr lang="en-US" i="0" baseline="0" dirty="0"/>
              <a:t>A large T is evidence for the existence of a treatment effect.</a:t>
            </a:r>
            <a:endParaRPr lang="en-US" dirty="0"/>
          </a:p>
          <a:p>
            <a:endParaRPr lang="en-US" dirty="0"/>
          </a:p>
        </p:txBody>
      </p:sp>
      <p:sp>
        <p:nvSpPr>
          <p:cNvPr id="4" name="Slide Number Placeholder 3"/>
          <p:cNvSpPr>
            <a:spLocks noGrp="1"/>
          </p:cNvSpPr>
          <p:nvPr>
            <p:ph type="sldNum" sz="quarter" idx="10"/>
          </p:nvPr>
        </p:nvSpPr>
        <p:spPr/>
        <p:txBody>
          <a:bodyPr/>
          <a:lstStyle/>
          <a:p>
            <a:fld id="{17E868EE-4687-7441-B21B-F2B5E141A71E}" type="slidenum">
              <a:rPr lang="en-US" smtClean="0"/>
              <a:pPr/>
              <a:t>17</a:t>
            </a:fld>
            <a:endParaRPr lang="en-US" dirty="0"/>
          </a:p>
        </p:txBody>
      </p:sp>
    </p:spTree>
    <p:extLst>
      <p:ext uri="{BB962C8B-B14F-4D97-AF65-F5344CB8AC3E}">
        <p14:creationId xmlns:p14="http://schemas.microsoft.com/office/powerpoint/2010/main" val="2965941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now concerned with the DIFFERENCE between the two</a:t>
            </a:r>
            <a:r>
              <a:rPr lang="en-US" baseline="0" dirty="0"/>
              <a:t> sample means – we are looking at that difference and seeing whether it is large enough to determine if the samples come from two different populations or from one same population</a:t>
            </a:r>
            <a:endParaRPr lang="en-US" dirty="0"/>
          </a:p>
        </p:txBody>
      </p:sp>
      <p:sp>
        <p:nvSpPr>
          <p:cNvPr id="4" name="Slide Number Placeholder 3"/>
          <p:cNvSpPr>
            <a:spLocks noGrp="1"/>
          </p:cNvSpPr>
          <p:nvPr>
            <p:ph type="sldNum" sz="quarter" idx="10"/>
          </p:nvPr>
        </p:nvSpPr>
        <p:spPr/>
        <p:txBody>
          <a:bodyPr/>
          <a:lstStyle/>
          <a:p>
            <a:pPr>
              <a:defRPr/>
            </a:pPr>
            <a:fld id="{D420D3B3-619B-48C3-8E3B-FE67D6D3BE73}" type="slidenum">
              <a:rPr lang="en-US" smtClean="0"/>
              <a:pPr>
                <a:defRPr/>
              </a:pPr>
              <a:t>18</a:t>
            </a:fld>
            <a:endParaRPr lang="en-US"/>
          </a:p>
        </p:txBody>
      </p:sp>
    </p:spTree>
    <p:extLst>
      <p:ext uri="{BB962C8B-B14F-4D97-AF65-F5344CB8AC3E}">
        <p14:creationId xmlns:p14="http://schemas.microsoft.com/office/powerpoint/2010/main" val="301711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venir Book"/>
                <a:cs typeface="Avenir Book"/>
              </a:rPr>
              <a:t>We don’t know how students rated the beer before</a:t>
            </a:r>
          </a:p>
          <a:p>
            <a:endParaRPr lang="en-US" dirty="0"/>
          </a:p>
        </p:txBody>
      </p:sp>
      <p:sp>
        <p:nvSpPr>
          <p:cNvPr id="4" name="Slide Number Placeholder 3"/>
          <p:cNvSpPr>
            <a:spLocks noGrp="1"/>
          </p:cNvSpPr>
          <p:nvPr>
            <p:ph type="sldNum" sz="quarter" idx="10"/>
          </p:nvPr>
        </p:nvSpPr>
        <p:spPr/>
        <p:txBody>
          <a:bodyPr/>
          <a:lstStyle/>
          <a:p>
            <a:fld id="{17E868EE-4687-7441-B21B-F2B5E141A71E}" type="slidenum">
              <a:rPr lang="en-US" smtClean="0"/>
              <a:pPr/>
              <a:t>19</a:t>
            </a:fld>
            <a:endParaRPr lang="en-US" dirty="0"/>
          </a:p>
        </p:txBody>
      </p:sp>
    </p:spTree>
    <p:extLst>
      <p:ext uri="{BB962C8B-B14F-4D97-AF65-F5344CB8AC3E}">
        <p14:creationId xmlns:p14="http://schemas.microsoft.com/office/powerpoint/2010/main" val="2965941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venir Book"/>
                <a:cs typeface="Avenir Book"/>
              </a:rPr>
              <a:t>We don’t know how students rated the beer before</a:t>
            </a:r>
          </a:p>
          <a:p>
            <a:endParaRPr lang="en-US" dirty="0"/>
          </a:p>
        </p:txBody>
      </p:sp>
      <p:sp>
        <p:nvSpPr>
          <p:cNvPr id="4" name="Slide Number Placeholder 3"/>
          <p:cNvSpPr>
            <a:spLocks noGrp="1"/>
          </p:cNvSpPr>
          <p:nvPr>
            <p:ph type="sldNum" sz="quarter" idx="10"/>
          </p:nvPr>
        </p:nvSpPr>
        <p:spPr/>
        <p:txBody>
          <a:bodyPr/>
          <a:lstStyle/>
          <a:p>
            <a:fld id="{17E868EE-4687-7441-B21B-F2B5E141A71E}" type="slidenum">
              <a:rPr lang="en-US" smtClean="0"/>
              <a:pPr/>
              <a:t>20</a:t>
            </a:fld>
            <a:endParaRPr lang="en-US" dirty="0"/>
          </a:p>
        </p:txBody>
      </p:sp>
    </p:spTree>
    <p:extLst>
      <p:ext uri="{BB962C8B-B14F-4D97-AF65-F5344CB8AC3E}">
        <p14:creationId xmlns:p14="http://schemas.microsoft.com/office/powerpoint/2010/main" val="2965941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venir Book"/>
                <a:cs typeface="Avenir Book"/>
              </a:rPr>
              <a:t>We don’t know how students rated the beer before</a:t>
            </a:r>
          </a:p>
          <a:p>
            <a:endParaRPr lang="en-US" dirty="0"/>
          </a:p>
        </p:txBody>
      </p:sp>
      <p:sp>
        <p:nvSpPr>
          <p:cNvPr id="4" name="Slide Number Placeholder 3"/>
          <p:cNvSpPr>
            <a:spLocks noGrp="1"/>
          </p:cNvSpPr>
          <p:nvPr>
            <p:ph type="sldNum" sz="quarter" idx="10"/>
          </p:nvPr>
        </p:nvSpPr>
        <p:spPr/>
        <p:txBody>
          <a:bodyPr/>
          <a:lstStyle/>
          <a:p>
            <a:fld id="{17E868EE-4687-7441-B21B-F2B5E141A71E}" type="slidenum">
              <a:rPr lang="en-US" smtClean="0"/>
              <a:pPr/>
              <a:t>21</a:t>
            </a:fld>
            <a:endParaRPr lang="en-US" dirty="0"/>
          </a:p>
        </p:txBody>
      </p:sp>
    </p:spTree>
    <p:extLst>
      <p:ext uri="{BB962C8B-B14F-4D97-AF65-F5344CB8AC3E}">
        <p14:creationId xmlns:p14="http://schemas.microsoft.com/office/powerpoint/2010/main" val="2965941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venir Book"/>
                <a:cs typeface="Avenir Book"/>
              </a:rPr>
              <a:t>We don’t know how students rated the beer before</a:t>
            </a:r>
          </a:p>
          <a:p>
            <a:endParaRPr lang="en-US" dirty="0"/>
          </a:p>
        </p:txBody>
      </p:sp>
      <p:sp>
        <p:nvSpPr>
          <p:cNvPr id="4" name="Slide Number Placeholder 3"/>
          <p:cNvSpPr>
            <a:spLocks noGrp="1"/>
          </p:cNvSpPr>
          <p:nvPr>
            <p:ph type="sldNum" sz="quarter" idx="10"/>
          </p:nvPr>
        </p:nvSpPr>
        <p:spPr/>
        <p:txBody>
          <a:bodyPr/>
          <a:lstStyle/>
          <a:p>
            <a:fld id="{17E868EE-4687-7441-B21B-F2B5E141A71E}" type="slidenum">
              <a:rPr lang="en-US" smtClean="0"/>
              <a:pPr/>
              <a:t>22</a:t>
            </a:fld>
            <a:endParaRPr lang="en-US" dirty="0"/>
          </a:p>
        </p:txBody>
      </p:sp>
    </p:spTree>
    <p:extLst>
      <p:ext uri="{BB962C8B-B14F-4D97-AF65-F5344CB8AC3E}">
        <p14:creationId xmlns:p14="http://schemas.microsoft.com/office/powerpoint/2010/main" val="2965941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two assumptions</a:t>
            </a:r>
            <a:r>
              <a:rPr lang="en-US" baseline="0" dirty="0"/>
              <a:t> are the same as the assumptions for the single-sample t-test we discussed in Chapter 9.</a:t>
            </a:r>
          </a:p>
          <a:p>
            <a:r>
              <a:rPr lang="en-US" sz="2200" dirty="0"/>
              <a:t>Requires that the two populations from which the samples are obtained have equal variances</a:t>
            </a:r>
          </a:p>
          <a:p>
            <a:r>
              <a:rPr lang="en-US" sz="2200" dirty="0">
                <a:solidFill>
                  <a:srgbClr val="D2533C"/>
                </a:solidFill>
              </a:rPr>
              <a:t>Pooled variance only makes sense if we are averaging two values measuring similarly shaped populations</a:t>
            </a:r>
          </a:p>
          <a:p>
            <a:r>
              <a:rPr lang="en-US" sz="2200" dirty="0"/>
              <a:t>If this assumption is violated, then the </a:t>
            </a:r>
            <a:r>
              <a:rPr lang="en-US" sz="2200" i="1" dirty="0"/>
              <a:t>t</a:t>
            </a:r>
            <a:r>
              <a:rPr lang="en-US" sz="2200" dirty="0"/>
              <a:t> statistic contains two questionable values:</a:t>
            </a:r>
          </a:p>
          <a:p>
            <a:pPr marL="860425" lvl="2" indent="-187325">
              <a:buFont typeface="+mj-lt"/>
              <a:buAutoNum type="arabicPeriod"/>
            </a:pPr>
            <a:r>
              <a:rPr lang="en-US" sz="2200" dirty="0"/>
              <a:t>the value for the population mean difference (which comes from </a:t>
            </a:r>
            <a:r>
              <a:rPr lang="en-US" sz="2200" i="1" dirty="0"/>
              <a:t>H</a:t>
            </a:r>
            <a:r>
              <a:rPr lang="en-US" sz="2200" i="1" baseline="-25000" dirty="0"/>
              <a:t>0</a:t>
            </a:r>
            <a:r>
              <a:rPr lang="en-US" sz="2200" dirty="0"/>
              <a:t>)</a:t>
            </a:r>
          </a:p>
          <a:p>
            <a:pPr marL="860425" lvl="2" indent="-187325">
              <a:buFont typeface="+mj-lt"/>
              <a:buAutoNum type="arabicPeriod"/>
            </a:pPr>
            <a:r>
              <a:rPr lang="en-US" sz="2200" dirty="0"/>
              <a:t>the value for the pooled variance</a:t>
            </a:r>
          </a:p>
          <a:p>
            <a:r>
              <a:rPr lang="en-US" sz="2200" dirty="0"/>
              <a:t>We cannot determine which of these two values is responsible for a </a:t>
            </a:r>
            <a:r>
              <a:rPr lang="en-US" sz="2200" i="1" dirty="0"/>
              <a:t>t </a:t>
            </a:r>
            <a:r>
              <a:rPr lang="en-US" sz="2200" dirty="0"/>
              <a:t>that falls into the critical region</a:t>
            </a:r>
          </a:p>
          <a:p>
            <a:r>
              <a:rPr lang="en-US" sz="2200" dirty="0"/>
              <a:t>You cannot be certain that rejecting </a:t>
            </a:r>
            <a:r>
              <a:rPr lang="en-US" sz="2200" i="1" dirty="0"/>
              <a:t>H</a:t>
            </a:r>
            <a:r>
              <a:rPr lang="en-US" sz="2200" i="1" baseline="-25000" dirty="0"/>
              <a:t>0</a:t>
            </a:r>
            <a:r>
              <a:rPr lang="en-US" sz="2200" dirty="0"/>
              <a:t> is correct when you obtain an extreme value for </a:t>
            </a:r>
            <a:r>
              <a:rPr lang="en-US" sz="2200" i="1" dirty="0"/>
              <a:t>t</a:t>
            </a:r>
            <a:endParaRPr lang="en-US" sz="2200" dirty="0"/>
          </a:p>
          <a:p>
            <a:r>
              <a:rPr lang="en-US" sz="2200" dirty="0"/>
              <a:t>Requires that the two populations from which the samples are obtained have equal variances</a:t>
            </a:r>
          </a:p>
          <a:p>
            <a:r>
              <a:rPr lang="en-US" sz="2200" dirty="0">
                <a:solidFill>
                  <a:srgbClr val="D2533C"/>
                </a:solidFill>
              </a:rPr>
              <a:t>Pooled variance only makes sense if we are averaging two values measuring similarly shaped populations</a:t>
            </a:r>
          </a:p>
          <a:p>
            <a:r>
              <a:rPr lang="en-US" sz="2200" dirty="0"/>
              <a:t>If this assumption is violated, then the </a:t>
            </a:r>
            <a:r>
              <a:rPr lang="en-US" sz="2200" i="1" dirty="0"/>
              <a:t>t</a:t>
            </a:r>
            <a:r>
              <a:rPr lang="en-US" sz="2200" dirty="0"/>
              <a:t> statistic contains two questionable values:</a:t>
            </a:r>
          </a:p>
          <a:p>
            <a:pPr marL="860425" lvl="2" indent="-187325">
              <a:buFont typeface="+mj-lt"/>
              <a:buAutoNum type="arabicPeriod"/>
            </a:pPr>
            <a:r>
              <a:rPr lang="en-US" sz="2200" dirty="0"/>
              <a:t>the value for the population mean difference (which comes from </a:t>
            </a:r>
            <a:r>
              <a:rPr lang="en-US" sz="2200" i="1" dirty="0"/>
              <a:t>H</a:t>
            </a:r>
            <a:r>
              <a:rPr lang="en-US" sz="2200" i="1" baseline="-25000" dirty="0"/>
              <a:t>0</a:t>
            </a:r>
            <a:r>
              <a:rPr lang="en-US" sz="2200" dirty="0"/>
              <a:t>)</a:t>
            </a:r>
          </a:p>
          <a:p>
            <a:pPr marL="860425" lvl="2" indent="-187325">
              <a:buFont typeface="+mj-lt"/>
              <a:buAutoNum type="arabicPeriod"/>
            </a:pPr>
            <a:r>
              <a:rPr lang="en-US" sz="2200" dirty="0"/>
              <a:t>the value for the pooled variance</a:t>
            </a:r>
          </a:p>
          <a:p>
            <a:r>
              <a:rPr lang="en-US" sz="2200" dirty="0"/>
              <a:t>We cannot determine which of these two values is responsible for a </a:t>
            </a:r>
            <a:r>
              <a:rPr lang="en-US" sz="2200" i="1" dirty="0"/>
              <a:t>t </a:t>
            </a:r>
            <a:r>
              <a:rPr lang="en-US" sz="2200" dirty="0"/>
              <a:t>that falls into the critical region</a:t>
            </a:r>
          </a:p>
          <a:p>
            <a:r>
              <a:rPr lang="en-US" sz="2200"/>
              <a:t>You cannot be certain that rejecting </a:t>
            </a:r>
            <a:r>
              <a:rPr lang="en-US" sz="2200" i="1"/>
              <a:t>H</a:t>
            </a:r>
            <a:r>
              <a:rPr lang="en-US" sz="2200" i="1" baseline="-25000"/>
              <a:t>0</a:t>
            </a:r>
            <a:r>
              <a:rPr lang="en-US" sz="2200"/>
              <a:t> is correct when you obtain an extreme value for </a:t>
            </a:r>
            <a:r>
              <a:rPr lang="en-US" sz="2200" i="1"/>
              <a:t>t</a:t>
            </a:r>
            <a:endParaRPr lang="en-US" sz="2200"/>
          </a:p>
          <a:p>
            <a:endParaRPr lang="en-US" dirty="0"/>
          </a:p>
        </p:txBody>
      </p:sp>
      <p:sp>
        <p:nvSpPr>
          <p:cNvPr id="4" name="Slide Number Placeholder 3"/>
          <p:cNvSpPr>
            <a:spLocks noGrp="1"/>
          </p:cNvSpPr>
          <p:nvPr>
            <p:ph type="sldNum" sz="quarter" idx="10"/>
          </p:nvPr>
        </p:nvSpPr>
        <p:spPr/>
        <p:txBody>
          <a:bodyPr/>
          <a:lstStyle/>
          <a:p>
            <a:pPr>
              <a:defRPr/>
            </a:pPr>
            <a:fld id="{D420D3B3-619B-48C3-8E3B-FE67D6D3BE73}" type="slidenum">
              <a:rPr lang="en-US" smtClean="0"/>
              <a:pPr>
                <a:defRPr/>
              </a:pPr>
              <a:t>23</a:t>
            </a:fld>
            <a:endParaRPr lang="en-US"/>
          </a:p>
        </p:txBody>
      </p:sp>
    </p:spTree>
    <p:extLst>
      <p:ext uri="{BB962C8B-B14F-4D97-AF65-F5344CB8AC3E}">
        <p14:creationId xmlns:p14="http://schemas.microsoft.com/office/powerpoint/2010/main" val="1367098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E868EE-4687-7441-B21B-F2B5E141A71E}" type="slidenum">
              <a:rPr lang="en-US" smtClean="0"/>
              <a:pPr/>
              <a:t>3</a:t>
            </a:fld>
            <a:endParaRPr lang="en-US" dirty="0"/>
          </a:p>
        </p:txBody>
      </p:sp>
    </p:spTree>
    <p:extLst>
      <p:ext uri="{BB962C8B-B14F-4D97-AF65-F5344CB8AC3E}">
        <p14:creationId xmlns:p14="http://schemas.microsoft.com/office/powerpoint/2010/main" val="2058590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E868EE-4687-7441-B21B-F2B5E141A71E}" type="slidenum">
              <a:rPr lang="en-US" smtClean="0"/>
              <a:pPr/>
              <a:t>25</a:t>
            </a:fld>
            <a:endParaRPr lang="en-US" dirty="0"/>
          </a:p>
        </p:txBody>
      </p:sp>
    </p:spTree>
    <p:extLst>
      <p:ext uri="{BB962C8B-B14F-4D97-AF65-F5344CB8AC3E}">
        <p14:creationId xmlns:p14="http://schemas.microsoft.com/office/powerpoint/2010/main" val="117872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3275EB-FCDF-1F43-8AAD-4658FB889576}" type="slidenum">
              <a:rPr lang="en-US" smtClean="0"/>
              <a:pPr/>
              <a:t>26</a:t>
            </a:fld>
            <a:endParaRPr lang="en-US"/>
          </a:p>
        </p:txBody>
      </p:sp>
    </p:spTree>
    <p:extLst>
      <p:ext uri="{BB962C8B-B14F-4D97-AF65-F5344CB8AC3E}">
        <p14:creationId xmlns:p14="http://schemas.microsoft.com/office/powerpoint/2010/main" val="278409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8C2928B8-2E54-EB43-A7A7-FC9878D42054}" type="slidenum">
              <a:rPr lang="en-US"/>
              <a:pPr/>
              <a:t>29</a:t>
            </a:fld>
            <a:endParaRPr lang="en-US"/>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p:spPr>
        <p:txBody>
          <a:bodyPr/>
          <a:lstStyle/>
          <a:p>
            <a:r>
              <a:rPr lang="en-US" sz="1200" dirty="0"/>
              <a:t>JAMES: Explain what this bell curve really means. If we randomly sampled this population thousands of times and calculated the mean and </a:t>
            </a:r>
            <a:r>
              <a:rPr lang="en-US" sz="1200" dirty="0" err="1"/>
              <a:t>s.d</a:t>
            </a:r>
            <a:r>
              <a:rPr lang="en-US" sz="1200" dirty="0"/>
              <a:t>. of all those samples, they would be a little different each time, but MOST of the</a:t>
            </a:r>
            <a:r>
              <a:rPr lang="en-US" sz="1200" baseline="0" dirty="0"/>
              <a:t> means would fall toward whatever the true population mean was, resulting in a bell curve</a:t>
            </a:r>
            <a:endParaRPr lang="en-US" sz="1200" dirty="0"/>
          </a:p>
        </p:txBody>
      </p:sp>
    </p:spTree>
    <p:extLst>
      <p:ext uri="{BB962C8B-B14F-4D97-AF65-F5344CB8AC3E}">
        <p14:creationId xmlns:p14="http://schemas.microsoft.com/office/powerpoint/2010/main" val="4227641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2C05CCB7-EB4B-AF46-A18C-975AF40A19FF}" type="slidenum">
              <a:rPr lang="en-US"/>
              <a:pPr/>
              <a:t>31</a:t>
            </a:fld>
            <a:endParaRPr lang="en-US"/>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p:spPr>
        <p:txBody>
          <a:bodyPr/>
          <a:lstStyle/>
          <a:p>
            <a:endParaRPr lang="en-US" dirty="0">
              <a:latin typeface="Century Gothic" charset="0"/>
              <a:ea typeface="ＭＳ Ｐゴシック" charset="-128"/>
              <a:cs typeface="ＭＳ Ｐゴシック" charset="-128"/>
            </a:endParaRPr>
          </a:p>
        </p:txBody>
      </p:sp>
    </p:spTree>
    <p:extLst>
      <p:ext uri="{BB962C8B-B14F-4D97-AF65-F5344CB8AC3E}">
        <p14:creationId xmlns:p14="http://schemas.microsoft.com/office/powerpoint/2010/main" val="1937531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1B3D25B9-038D-104F-BC94-ABD6A6182ADD}" type="slidenum">
              <a:rPr lang="en-US"/>
              <a:pPr/>
              <a:t>32</a:t>
            </a:fld>
            <a:endParaRPr lang="en-US"/>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Helvetica" charset="0"/>
                <a:ea typeface="Helvetica" charset="0"/>
                <a:cs typeface="Helvetica" charset="0"/>
                <a:sym typeface="Helvetica" charset="0"/>
              </a:rPr>
              <a:t>JAMES--it may be helpful to explain to them that with random sampling, just by chance you are likely to get get two groups with different means. Imagine randomly taking 10 people from the class and asking them their shoe size. It is very unlikely that you will get EXACTLY the same mean shoe size for the two groups, just by chance. So what we are trying to figure out is whether the difference we get is just due to chance, or whether there is something else, more meaningful going on.</a:t>
            </a:r>
          </a:p>
          <a:p>
            <a:endParaRPr lang="en-US" dirty="0">
              <a:latin typeface="Century Gothic" charset="0"/>
              <a:ea typeface="ＭＳ Ｐゴシック" charset="-128"/>
              <a:cs typeface="ＭＳ Ｐゴシック" charset="-128"/>
            </a:endParaRPr>
          </a:p>
        </p:txBody>
      </p:sp>
    </p:spTree>
    <p:extLst>
      <p:ext uri="{BB962C8B-B14F-4D97-AF65-F5344CB8AC3E}">
        <p14:creationId xmlns:p14="http://schemas.microsoft.com/office/powerpoint/2010/main" val="381380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fld id="{3F811081-105A-364D-B497-A944E3CACFD9}" type="slidenum">
              <a:rPr lang="en-US"/>
              <a:pPr/>
              <a:t>33</a:t>
            </a:fld>
            <a:endParaRPr lang="en-US"/>
          </a:p>
        </p:txBody>
      </p:sp>
      <p:sp>
        <p:nvSpPr>
          <p:cNvPr id="191491" name="Rectangle 1026"/>
          <p:cNvSpPr>
            <a:spLocks noGrp="1" noRot="1" noChangeAspect="1" noChangeArrowheads="1" noTextEdit="1"/>
          </p:cNvSpPr>
          <p:nvPr>
            <p:ph type="sldImg"/>
          </p:nvPr>
        </p:nvSpPr>
        <p:spPr>
          <a:ln/>
        </p:spPr>
      </p:sp>
      <p:sp>
        <p:nvSpPr>
          <p:cNvPr id="191492" name="Rectangle 1027"/>
          <p:cNvSpPr>
            <a:spLocks noGrp="1" noChangeArrowheads="1"/>
          </p:cNvSpPr>
          <p:nvPr>
            <p:ph type="body" idx="1"/>
          </p:nvPr>
        </p:nvSpPr>
        <p:spPr>
          <a:noFill/>
          <a:ln/>
        </p:spPr>
        <p:txBody>
          <a:bodyPr/>
          <a:lstStyle/>
          <a:p>
            <a:r>
              <a:rPr lang="en-US">
                <a:latin typeface="Century Gothic" charset="0"/>
                <a:ea typeface="ＭＳ Ｐゴシック" charset="-128"/>
                <a:cs typeface="ＭＳ Ｐゴシック" charset="-128"/>
              </a:rPr>
              <a:t>Sample hundreds more….actual population is normal curve</a:t>
            </a:r>
          </a:p>
        </p:txBody>
      </p:sp>
    </p:spTree>
    <p:extLst>
      <p:ext uri="{BB962C8B-B14F-4D97-AF65-F5344CB8AC3E}">
        <p14:creationId xmlns:p14="http://schemas.microsoft.com/office/powerpoint/2010/main" val="14343618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3202C6C1-0982-AC44-B4C6-9C2754ADDB5D}" type="slidenum">
              <a:rPr lang="en-US"/>
              <a:pPr/>
              <a:t>34</a:t>
            </a:fld>
            <a:endParaRPr lang="en-US"/>
          </a:p>
        </p:txBody>
      </p:sp>
      <p:sp>
        <p:nvSpPr>
          <p:cNvPr id="185347" name="Rectangle 1026"/>
          <p:cNvSpPr>
            <a:spLocks noGrp="1" noRot="1" noChangeAspect="1" noChangeArrowheads="1" noTextEdit="1"/>
          </p:cNvSpPr>
          <p:nvPr>
            <p:ph type="sldImg"/>
          </p:nvPr>
        </p:nvSpPr>
        <p:spPr>
          <a:ln/>
        </p:spPr>
      </p:sp>
      <p:sp>
        <p:nvSpPr>
          <p:cNvPr id="185348" name="Rectangle 1027"/>
          <p:cNvSpPr>
            <a:spLocks noGrp="1" noChangeArrowheads="1"/>
          </p:cNvSpPr>
          <p:nvPr>
            <p:ph type="body" idx="1"/>
          </p:nvPr>
        </p:nvSpPr>
        <p:spPr>
          <a:noFill/>
          <a:ln/>
        </p:spPr>
        <p:txBody>
          <a:bodyPr/>
          <a:lstStyle/>
          <a:p>
            <a:endParaRPr lang="en-US" dirty="0">
              <a:latin typeface="Century Gothic" charset="0"/>
              <a:ea typeface="ＭＳ Ｐゴシック" charset="-128"/>
              <a:cs typeface="ＭＳ Ｐゴシック" charset="-128"/>
            </a:endParaRPr>
          </a:p>
        </p:txBody>
      </p:sp>
    </p:spTree>
    <p:extLst>
      <p:ext uri="{BB962C8B-B14F-4D97-AF65-F5344CB8AC3E}">
        <p14:creationId xmlns:p14="http://schemas.microsoft.com/office/powerpoint/2010/main" val="26913508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C68083D4-FD3C-2C48-8051-C6E4EA6FBAA3}" type="slidenum">
              <a:rPr lang="en-US"/>
              <a:pPr/>
              <a:t>35</a:t>
            </a:fld>
            <a:endParaRPr lang="en-US"/>
          </a:p>
        </p:txBody>
      </p:sp>
      <p:sp>
        <p:nvSpPr>
          <p:cNvPr id="193539" name="Rectangle 1026"/>
          <p:cNvSpPr>
            <a:spLocks noGrp="1" noRot="1" noChangeAspect="1" noChangeArrowheads="1" noTextEdit="1"/>
          </p:cNvSpPr>
          <p:nvPr>
            <p:ph type="sldImg"/>
          </p:nvPr>
        </p:nvSpPr>
        <p:spPr>
          <a:ln/>
        </p:spPr>
      </p:sp>
      <p:sp>
        <p:nvSpPr>
          <p:cNvPr id="193540" name="Rectangle 1027"/>
          <p:cNvSpPr>
            <a:spLocks noGrp="1" noChangeArrowheads="1"/>
          </p:cNvSpPr>
          <p:nvPr>
            <p:ph type="body" idx="1"/>
          </p:nvPr>
        </p:nvSpPr>
        <p:spPr>
          <a:noFill/>
          <a:ln/>
        </p:spPr>
        <p:txBody>
          <a:bodyPr/>
          <a:lstStyle/>
          <a:p>
            <a:endParaRPr lang="en-US">
              <a:latin typeface="Century Gothic" charset="0"/>
              <a:ea typeface="ＭＳ Ｐゴシック" charset="-128"/>
              <a:cs typeface="ＭＳ Ｐゴシック" charset="-128"/>
            </a:endParaRPr>
          </a:p>
        </p:txBody>
      </p:sp>
    </p:spTree>
    <p:extLst>
      <p:ext uri="{BB962C8B-B14F-4D97-AF65-F5344CB8AC3E}">
        <p14:creationId xmlns:p14="http://schemas.microsoft.com/office/powerpoint/2010/main" val="1154447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B0E8471A-EB86-FF46-ADE2-18ECD247B873}" type="slidenum">
              <a:rPr lang="en-US"/>
              <a:pPr/>
              <a:t>36</a:t>
            </a:fld>
            <a:endParaRPr lang="en-US"/>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p:spPr>
        <p:txBody>
          <a:bodyPr/>
          <a:lstStyle/>
          <a:p>
            <a:endParaRPr lang="en-US">
              <a:latin typeface="Century Gothic" charset="0"/>
              <a:ea typeface="ＭＳ Ｐゴシック" charset="-128"/>
              <a:cs typeface="ＭＳ Ｐゴシック" charset="-128"/>
            </a:endParaRPr>
          </a:p>
        </p:txBody>
      </p:sp>
    </p:spTree>
    <p:extLst>
      <p:ext uri="{BB962C8B-B14F-4D97-AF65-F5344CB8AC3E}">
        <p14:creationId xmlns:p14="http://schemas.microsoft.com/office/powerpoint/2010/main" val="378083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D1748741-554E-6949-AC35-A4D80DC59FD0}" type="slidenum">
              <a:rPr lang="en-US"/>
              <a:pPr/>
              <a:t>37</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p:spPr>
        <p:txBody>
          <a:bodyPr/>
          <a:lstStyle/>
          <a:p>
            <a:endParaRPr lang="en-US">
              <a:latin typeface="Century Gothic" charset="0"/>
              <a:ea typeface="ＭＳ Ｐゴシック" charset="-128"/>
              <a:cs typeface="ＭＳ Ｐゴシック" charset="-128"/>
            </a:endParaRPr>
          </a:p>
        </p:txBody>
      </p:sp>
    </p:spTree>
    <p:extLst>
      <p:ext uri="{BB962C8B-B14F-4D97-AF65-F5344CB8AC3E}">
        <p14:creationId xmlns:p14="http://schemas.microsoft.com/office/powerpoint/2010/main" val="2796358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atin typeface="Avenir Book"/>
                <a:cs typeface="Avenir Book"/>
              </a:rPr>
              <a:t>We don’t know how students rated the beer before</a:t>
            </a:r>
          </a:p>
          <a:p>
            <a:endParaRPr lang="en-US"/>
          </a:p>
        </p:txBody>
      </p:sp>
      <p:sp>
        <p:nvSpPr>
          <p:cNvPr id="4" name="Slide Number Placeholder 3"/>
          <p:cNvSpPr>
            <a:spLocks noGrp="1"/>
          </p:cNvSpPr>
          <p:nvPr>
            <p:ph type="sldNum" sz="quarter" idx="10"/>
          </p:nvPr>
        </p:nvSpPr>
        <p:spPr/>
        <p:txBody>
          <a:bodyPr/>
          <a:lstStyle/>
          <a:p>
            <a:fld id="{17E868EE-4687-7441-B21B-F2B5E141A71E}" type="slidenum">
              <a:rPr lang="en-US" smtClean="0"/>
              <a:pPr/>
              <a:t>6</a:t>
            </a:fld>
            <a:endParaRPr lang="en-US" dirty="0"/>
          </a:p>
        </p:txBody>
      </p:sp>
    </p:spTree>
    <p:extLst>
      <p:ext uri="{BB962C8B-B14F-4D97-AF65-F5344CB8AC3E}">
        <p14:creationId xmlns:p14="http://schemas.microsoft.com/office/powerpoint/2010/main" val="2965941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p>
            <a:fld id="{D6708D72-F077-4B49-A1D7-37DEF8F0A566}" type="slidenum">
              <a:rPr lang="en-US"/>
              <a:pPr/>
              <a:t>38</a:t>
            </a:fld>
            <a:endParaRPr lang="en-US"/>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p:spPr>
        <p:txBody>
          <a:bodyPr/>
          <a:lstStyle/>
          <a:p>
            <a:endParaRPr lang="en-US" dirty="0">
              <a:latin typeface="Century Gothic" charset="0"/>
              <a:ea typeface="ＭＳ Ｐゴシック" charset="-128"/>
              <a:cs typeface="ＭＳ Ｐゴシック" charset="-128"/>
            </a:endParaRPr>
          </a:p>
        </p:txBody>
      </p:sp>
    </p:spTree>
    <p:extLst>
      <p:ext uri="{BB962C8B-B14F-4D97-AF65-F5344CB8AC3E}">
        <p14:creationId xmlns:p14="http://schemas.microsoft.com/office/powerpoint/2010/main" val="3258079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400" dirty="0"/>
              <a:t>Single sample t-test / z-test</a:t>
            </a:r>
          </a:p>
          <a:p>
            <a:endParaRPr lang="en-US" dirty="0"/>
          </a:p>
        </p:txBody>
      </p:sp>
      <p:sp>
        <p:nvSpPr>
          <p:cNvPr id="4" name="Slide Number Placeholder 3"/>
          <p:cNvSpPr>
            <a:spLocks noGrp="1"/>
          </p:cNvSpPr>
          <p:nvPr>
            <p:ph type="sldNum" sz="quarter" idx="10"/>
          </p:nvPr>
        </p:nvSpPr>
        <p:spPr/>
        <p:txBody>
          <a:bodyPr/>
          <a:lstStyle/>
          <a:p>
            <a:fld id="{17E868EE-4687-7441-B21B-F2B5E141A71E}" type="slidenum">
              <a:rPr lang="en-US" smtClean="0"/>
              <a:pPr/>
              <a:t>39</a:t>
            </a:fld>
            <a:endParaRPr lang="en-US" dirty="0"/>
          </a:p>
        </p:txBody>
      </p:sp>
    </p:spTree>
    <p:extLst>
      <p:ext uri="{BB962C8B-B14F-4D97-AF65-F5344CB8AC3E}">
        <p14:creationId xmlns:p14="http://schemas.microsoft.com/office/powerpoint/2010/main" val="1838943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400" dirty="0"/>
              <a:t>Independent samples t-test</a:t>
            </a:r>
          </a:p>
          <a:p>
            <a:endParaRPr lang="en-US" dirty="0"/>
          </a:p>
        </p:txBody>
      </p:sp>
      <p:sp>
        <p:nvSpPr>
          <p:cNvPr id="4" name="Slide Number Placeholder 3"/>
          <p:cNvSpPr>
            <a:spLocks noGrp="1"/>
          </p:cNvSpPr>
          <p:nvPr>
            <p:ph type="sldNum" sz="quarter" idx="10"/>
          </p:nvPr>
        </p:nvSpPr>
        <p:spPr/>
        <p:txBody>
          <a:bodyPr/>
          <a:lstStyle/>
          <a:p>
            <a:fld id="{17E868EE-4687-7441-B21B-F2B5E141A71E}" type="slidenum">
              <a:rPr lang="en-US" smtClean="0"/>
              <a:pPr/>
              <a:t>40</a:t>
            </a:fld>
            <a:endParaRPr lang="en-US" dirty="0"/>
          </a:p>
        </p:txBody>
      </p:sp>
    </p:spTree>
    <p:extLst>
      <p:ext uri="{BB962C8B-B14F-4D97-AF65-F5344CB8AC3E}">
        <p14:creationId xmlns:p14="http://schemas.microsoft.com/office/powerpoint/2010/main" val="36117484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400" dirty="0"/>
              <a:t>Paired samples t-test</a:t>
            </a:r>
          </a:p>
          <a:p>
            <a:endParaRPr lang="en-US" dirty="0"/>
          </a:p>
        </p:txBody>
      </p:sp>
      <p:sp>
        <p:nvSpPr>
          <p:cNvPr id="4" name="Slide Number Placeholder 3"/>
          <p:cNvSpPr>
            <a:spLocks noGrp="1"/>
          </p:cNvSpPr>
          <p:nvPr>
            <p:ph type="sldNum" sz="quarter" idx="10"/>
          </p:nvPr>
        </p:nvSpPr>
        <p:spPr/>
        <p:txBody>
          <a:bodyPr/>
          <a:lstStyle/>
          <a:p>
            <a:fld id="{17E868EE-4687-7441-B21B-F2B5E141A71E}" type="slidenum">
              <a:rPr lang="en-US" smtClean="0"/>
              <a:pPr/>
              <a:t>41</a:t>
            </a:fld>
            <a:endParaRPr lang="en-US" dirty="0"/>
          </a:p>
        </p:txBody>
      </p:sp>
    </p:spTree>
    <p:extLst>
      <p:ext uri="{BB962C8B-B14F-4D97-AF65-F5344CB8AC3E}">
        <p14:creationId xmlns:p14="http://schemas.microsoft.com/office/powerpoint/2010/main" val="35880720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3275EB-FCDF-1F43-8AAD-4658FB889576}" type="slidenum">
              <a:rPr lang="en-US" smtClean="0"/>
              <a:pPr/>
              <a:t>42</a:t>
            </a:fld>
            <a:endParaRPr lang="en-US"/>
          </a:p>
        </p:txBody>
      </p:sp>
    </p:spTree>
    <p:extLst>
      <p:ext uri="{BB962C8B-B14F-4D97-AF65-F5344CB8AC3E}">
        <p14:creationId xmlns:p14="http://schemas.microsoft.com/office/powerpoint/2010/main" val="35856559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ea typeface="ＭＳ Ｐゴシック" pitchFamily="34" charset="-128"/>
            </a:endParaRPr>
          </a:p>
        </p:txBody>
      </p:sp>
      <p:sp>
        <p:nvSpPr>
          <p:cNvPr id="70660" name="Slide Number Placeholder 3"/>
          <p:cNvSpPr>
            <a:spLocks noGrp="1"/>
          </p:cNvSpPr>
          <p:nvPr>
            <p:ph type="sldNum" sz="quarter" idx="5"/>
          </p:nvPr>
        </p:nvSpPr>
        <p:spPr bwMode="auto">
          <a:noFill/>
          <a:ln>
            <a:miter lim="800000"/>
            <a:headEnd/>
            <a:tailEnd/>
          </a:ln>
        </p:spPr>
        <p:txBody>
          <a:bodyPr/>
          <a:lstStyle/>
          <a:p>
            <a:fld id="{5C77FF31-916A-4AFC-B84C-97713481BBB1}" type="slidenum">
              <a:rPr lang="en-US" smtClean="0"/>
              <a:pPr/>
              <a:t>43</a:t>
            </a:fld>
            <a:endParaRPr lang="en-US"/>
          </a:p>
        </p:txBody>
      </p:sp>
    </p:spTree>
    <p:extLst>
      <p:ext uri="{BB962C8B-B14F-4D97-AF65-F5344CB8AC3E}">
        <p14:creationId xmlns:p14="http://schemas.microsoft.com/office/powerpoint/2010/main" val="32554879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4FDCEBCB-7088-449C-A3D2-A63B2F8CE504}" type="slidenum">
              <a:rPr lang="en-US" smtClean="0"/>
              <a:pPr>
                <a:defRPr/>
              </a:pPr>
              <a:t>44</a:t>
            </a:fld>
            <a:endParaRPr lang="en-US"/>
          </a:p>
        </p:txBody>
      </p:sp>
    </p:spTree>
    <p:extLst>
      <p:ext uri="{BB962C8B-B14F-4D97-AF65-F5344CB8AC3E}">
        <p14:creationId xmlns:p14="http://schemas.microsoft.com/office/powerpoint/2010/main" val="59616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p:spPr>
      </p:sp>
      <p:sp>
        <p:nvSpPr>
          <p:cNvPr id="7168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ea typeface="ＭＳ Ｐゴシック" pitchFamily="34" charset="-128"/>
              </a:rPr>
              <a:t>Cohen</a:t>
            </a:r>
            <a:r>
              <a:rPr lang="en-US" altLang="en-US">
                <a:ea typeface="ＭＳ Ｐゴシック" pitchFamily="34" charset="-128"/>
              </a:rPr>
              <a:t>’</a:t>
            </a:r>
            <a:r>
              <a:rPr lang="en-US">
                <a:ea typeface="ＭＳ Ｐゴシック" pitchFamily="34" charset="-128"/>
              </a:rPr>
              <a:t>s d gives us effect size in terms of standard deviation.  a d of 1.00 means the treatment changed the mean by 1 standard deviation.</a:t>
            </a:r>
          </a:p>
          <a:p>
            <a:endParaRPr lang="en-US">
              <a:ea typeface="ＭＳ Ｐゴシック" pitchFamily="34" charset="-128"/>
            </a:endParaRPr>
          </a:p>
        </p:txBody>
      </p:sp>
      <p:sp>
        <p:nvSpPr>
          <p:cNvPr id="71684" name="Slide Number Placeholder 3"/>
          <p:cNvSpPr>
            <a:spLocks noGrp="1"/>
          </p:cNvSpPr>
          <p:nvPr>
            <p:ph type="sldNum" sz="quarter" idx="5"/>
          </p:nvPr>
        </p:nvSpPr>
        <p:spPr bwMode="auto">
          <a:noFill/>
          <a:ln>
            <a:miter lim="800000"/>
            <a:headEnd/>
            <a:tailEnd/>
          </a:ln>
        </p:spPr>
        <p:txBody>
          <a:bodyPr/>
          <a:lstStyle/>
          <a:p>
            <a:fld id="{682B29CA-E9F1-444E-B082-B45427A640F5}" type="slidenum">
              <a:rPr lang="en-US" smtClean="0"/>
              <a:pPr/>
              <a:t>45</a:t>
            </a:fld>
            <a:endParaRPr lang="en-US"/>
          </a:p>
        </p:txBody>
      </p:sp>
    </p:spTree>
    <p:extLst>
      <p:ext uri="{BB962C8B-B14F-4D97-AF65-F5344CB8AC3E}">
        <p14:creationId xmlns:p14="http://schemas.microsoft.com/office/powerpoint/2010/main" val="74756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3460654-42D7-4229-98AC-8232B48F7F8B}" type="slidenum">
              <a:rPr lang="en-US" smtClean="0"/>
              <a:pPr/>
              <a:t>7</a:t>
            </a:fld>
            <a:endParaRPr lang="en-US"/>
          </a:p>
        </p:txBody>
      </p:sp>
    </p:spTree>
    <p:extLst>
      <p:ext uri="{BB962C8B-B14F-4D97-AF65-F5344CB8AC3E}">
        <p14:creationId xmlns:p14="http://schemas.microsoft.com/office/powerpoint/2010/main" val="3180452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atin typeface="Avenir Book"/>
                <a:cs typeface="Avenir Book"/>
              </a:rPr>
              <a:t>We don’t know how students rated the beer before</a:t>
            </a:r>
          </a:p>
          <a:p>
            <a:endParaRPr lang="en-US"/>
          </a:p>
        </p:txBody>
      </p:sp>
      <p:sp>
        <p:nvSpPr>
          <p:cNvPr id="4" name="Slide Number Placeholder 3"/>
          <p:cNvSpPr>
            <a:spLocks noGrp="1"/>
          </p:cNvSpPr>
          <p:nvPr>
            <p:ph type="sldNum" sz="quarter" idx="10"/>
          </p:nvPr>
        </p:nvSpPr>
        <p:spPr/>
        <p:txBody>
          <a:bodyPr/>
          <a:lstStyle/>
          <a:p>
            <a:fld id="{17E868EE-4687-7441-B21B-F2B5E141A71E}" type="slidenum">
              <a:rPr lang="en-US" smtClean="0"/>
              <a:pPr/>
              <a:t>8</a:t>
            </a:fld>
            <a:endParaRPr lang="en-US" dirty="0"/>
          </a:p>
        </p:txBody>
      </p:sp>
    </p:spTree>
    <p:extLst>
      <p:ext uri="{BB962C8B-B14F-4D97-AF65-F5344CB8AC3E}">
        <p14:creationId xmlns:p14="http://schemas.microsoft.com/office/powerpoint/2010/main" val="2965941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atin typeface="Avenir Book"/>
                <a:cs typeface="Avenir Book"/>
              </a:rPr>
              <a:t>We don’t know how students rated the beer before</a:t>
            </a:r>
          </a:p>
          <a:p>
            <a:endParaRPr lang="en-US"/>
          </a:p>
        </p:txBody>
      </p:sp>
      <p:sp>
        <p:nvSpPr>
          <p:cNvPr id="4" name="Slide Number Placeholder 3"/>
          <p:cNvSpPr>
            <a:spLocks noGrp="1"/>
          </p:cNvSpPr>
          <p:nvPr>
            <p:ph type="sldNum" sz="quarter" idx="10"/>
          </p:nvPr>
        </p:nvSpPr>
        <p:spPr/>
        <p:txBody>
          <a:bodyPr/>
          <a:lstStyle/>
          <a:p>
            <a:fld id="{17E868EE-4687-7441-B21B-F2B5E141A71E}" type="slidenum">
              <a:rPr lang="en-US" smtClean="0"/>
              <a:pPr/>
              <a:t>9</a:t>
            </a:fld>
            <a:endParaRPr lang="en-US" dirty="0"/>
          </a:p>
        </p:txBody>
      </p:sp>
    </p:spTree>
    <p:extLst>
      <p:ext uri="{BB962C8B-B14F-4D97-AF65-F5344CB8AC3E}">
        <p14:creationId xmlns:p14="http://schemas.microsoft.com/office/powerpoint/2010/main" val="2965941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atin typeface="Avenir Book"/>
                <a:cs typeface="Avenir Book"/>
              </a:rPr>
              <a:t>We don’t know how students rated the beer before</a:t>
            </a:r>
          </a:p>
          <a:p>
            <a:endParaRPr lang="en-US"/>
          </a:p>
        </p:txBody>
      </p:sp>
      <p:sp>
        <p:nvSpPr>
          <p:cNvPr id="4" name="Slide Number Placeholder 3"/>
          <p:cNvSpPr>
            <a:spLocks noGrp="1"/>
          </p:cNvSpPr>
          <p:nvPr>
            <p:ph type="sldNum" sz="quarter" idx="10"/>
          </p:nvPr>
        </p:nvSpPr>
        <p:spPr/>
        <p:txBody>
          <a:bodyPr/>
          <a:lstStyle/>
          <a:p>
            <a:fld id="{17E868EE-4687-7441-B21B-F2B5E141A71E}" type="slidenum">
              <a:rPr lang="en-US" smtClean="0"/>
              <a:pPr/>
              <a:t>10</a:t>
            </a:fld>
            <a:endParaRPr lang="en-US" dirty="0"/>
          </a:p>
        </p:txBody>
      </p:sp>
    </p:spTree>
    <p:extLst>
      <p:ext uri="{BB962C8B-B14F-4D97-AF65-F5344CB8AC3E}">
        <p14:creationId xmlns:p14="http://schemas.microsoft.com/office/powerpoint/2010/main" val="2394220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atin typeface="Avenir Book"/>
                <a:cs typeface="Avenir Book"/>
              </a:rPr>
              <a:t>We don’t know how students rated the beer before</a:t>
            </a:r>
          </a:p>
          <a:p>
            <a:endParaRPr lang="en-US"/>
          </a:p>
        </p:txBody>
      </p:sp>
      <p:sp>
        <p:nvSpPr>
          <p:cNvPr id="4" name="Slide Number Placeholder 3"/>
          <p:cNvSpPr>
            <a:spLocks noGrp="1"/>
          </p:cNvSpPr>
          <p:nvPr>
            <p:ph type="sldNum" sz="quarter" idx="10"/>
          </p:nvPr>
        </p:nvSpPr>
        <p:spPr/>
        <p:txBody>
          <a:bodyPr/>
          <a:lstStyle/>
          <a:p>
            <a:fld id="{17E868EE-4687-7441-B21B-F2B5E141A71E}" type="slidenum">
              <a:rPr lang="en-US" smtClean="0"/>
              <a:pPr/>
              <a:t>11</a:t>
            </a:fld>
            <a:endParaRPr lang="en-US" dirty="0"/>
          </a:p>
        </p:txBody>
      </p:sp>
    </p:spTree>
    <p:extLst>
      <p:ext uri="{BB962C8B-B14F-4D97-AF65-F5344CB8AC3E}">
        <p14:creationId xmlns:p14="http://schemas.microsoft.com/office/powerpoint/2010/main" val="2965941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atin typeface="Avenir Book"/>
                <a:cs typeface="Avenir Book"/>
              </a:rPr>
              <a:t>We don’t know how students rated the beer before</a:t>
            </a:r>
          </a:p>
          <a:p>
            <a:endParaRPr lang="en-US"/>
          </a:p>
        </p:txBody>
      </p:sp>
      <p:sp>
        <p:nvSpPr>
          <p:cNvPr id="4" name="Slide Number Placeholder 3"/>
          <p:cNvSpPr>
            <a:spLocks noGrp="1"/>
          </p:cNvSpPr>
          <p:nvPr>
            <p:ph type="sldNum" sz="quarter" idx="10"/>
          </p:nvPr>
        </p:nvSpPr>
        <p:spPr/>
        <p:txBody>
          <a:bodyPr/>
          <a:lstStyle/>
          <a:p>
            <a:fld id="{17E868EE-4687-7441-B21B-F2B5E141A71E}" type="slidenum">
              <a:rPr lang="en-US" smtClean="0"/>
              <a:pPr/>
              <a:t>12</a:t>
            </a:fld>
            <a:endParaRPr lang="en-US" dirty="0"/>
          </a:p>
        </p:txBody>
      </p:sp>
    </p:spTree>
    <p:extLst>
      <p:ext uri="{BB962C8B-B14F-4D97-AF65-F5344CB8AC3E}">
        <p14:creationId xmlns:p14="http://schemas.microsoft.com/office/powerpoint/2010/main" val="2965941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9853683-AA6C-5546-B791-308D0D335753}" type="datetimeFigureOut">
              <a:rPr lang="en-US" smtClean="0"/>
              <a:pPr/>
              <a:t>9/28/2023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853683-AA6C-5546-B791-308D0D335753}" type="datetimeFigureOut">
              <a:rPr lang="en-US" smtClean="0"/>
              <a:pPr/>
              <a:t>9/28/2023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853683-AA6C-5546-B791-308D0D335753}" type="datetimeFigureOut">
              <a:rPr lang="en-US" smtClean="0"/>
              <a:pPr/>
              <a:t>9/28/2023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853683-AA6C-5546-B791-308D0D335753}" type="datetimeFigureOut">
              <a:rPr lang="en-US" smtClean="0"/>
              <a:pPr/>
              <a:t>9/28/2023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853683-AA6C-5546-B791-308D0D335753}" type="datetimeFigureOut">
              <a:rPr lang="en-US" smtClean="0"/>
              <a:pPr/>
              <a:t>9/28/2023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9853683-AA6C-5546-B791-308D0D335753}" type="datetimeFigureOut">
              <a:rPr lang="en-US" smtClean="0"/>
              <a:pPr/>
              <a:t>9/28/2023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9853683-AA6C-5546-B791-308D0D335753}" type="datetimeFigureOut">
              <a:rPr lang="en-US" smtClean="0"/>
              <a:pPr/>
              <a:t>9/28/2023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9853683-AA6C-5546-B791-308D0D335753}" type="datetimeFigureOut">
              <a:rPr lang="en-US" smtClean="0"/>
              <a:pPr/>
              <a:t>9/28/2023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853683-AA6C-5546-B791-308D0D335753}" type="datetimeFigureOut">
              <a:rPr lang="en-US" smtClean="0"/>
              <a:pPr/>
              <a:t>9/28/2023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853683-AA6C-5546-B791-308D0D335753}" type="datetimeFigureOut">
              <a:rPr lang="en-US" smtClean="0"/>
              <a:pPr/>
              <a:t>9/28/2023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853683-AA6C-5546-B791-308D0D335753}" type="datetimeFigureOut">
              <a:rPr lang="en-US" smtClean="0"/>
              <a:pPr/>
              <a:t>9/28/2023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pple Gothic"/>
              </a:defRPr>
            </a:lvl1pPr>
          </a:lstStyle>
          <a:p>
            <a:fld id="{59853683-AA6C-5546-B791-308D0D335753}" type="datetimeFigureOut">
              <a:rPr lang="en-US" smtClean="0"/>
              <a:pPr/>
              <a:t>9/28/2023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pple Gothic"/>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pple Gothic"/>
              </a:defRPr>
            </a:lvl1pPr>
          </a:lstStyle>
          <a:p>
            <a:fld id="{2B8650E1-8A3E-6846-8462-9DAD92A9B36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Apple Gothic"/>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pple Gothic"/>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pple Gothic"/>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pple Gothic"/>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pple Gothic"/>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pple Gothic"/>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11.e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8.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7.e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7.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9.emf"/><Relationship Id="rId4" Type="http://schemas.openxmlformats.org/officeDocument/2006/relationships/oleObject" Target="../embeddings/oleObject5.bin"/></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28.emf"/><Relationship Id="rId18" Type="http://schemas.openxmlformats.org/officeDocument/2006/relationships/oleObject" Target="../embeddings/oleObject14.bin"/><Relationship Id="rId3" Type="http://schemas.openxmlformats.org/officeDocument/2006/relationships/notesSlide" Target="../notesSlides/notesSlide21.xml"/><Relationship Id="rId21" Type="http://schemas.openxmlformats.org/officeDocument/2006/relationships/image" Target="../media/image11.emf"/><Relationship Id="rId7" Type="http://schemas.openxmlformats.org/officeDocument/2006/relationships/image" Target="../media/image25.emf"/><Relationship Id="rId12" Type="http://schemas.openxmlformats.org/officeDocument/2006/relationships/oleObject" Target="../embeddings/oleObject11.bin"/><Relationship Id="rId17" Type="http://schemas.openxmlformats.org/officeDocument/2006/relationships/image" Target="../media/image30.emf"/><Relationship Id="rId25" Type="http://schemas.openxmlformats.org/officeDocument/2006/relationships/image" Target="../media/image12.emf"/><Relationship Id="rId2" Type="http://schemas.openxmlformats.org/officeDocument/2006/relationships/slideLayout" Target="../slideLayouts/slideLayout2.xml"/><Relationship Id="rId16" Type="http://schemas.openxmlformats.org/officeDocument/2006/relationships/oleObject" Target="../embeddings/oleObject13.bin"/><Relationship Id="rId20" Type="http://schemas.openxmlformats.org/officeDocument/2006/relationships/oleObject" Target="../embeddings/oleObject15.bin"/><Relationship Id="rId1" Type="http://schemas.openxmlformats.org/officeDocument/2006/relationships/vmlDrawing" Target="../drawings/vmlDrawing5.vml"/><Relationship Id="rId6" Type="http://schemas.openxmlformats.org/officeDocument/2006/relationships/oleObject" Target="../embeddings/oleObject8.bin"/><Relationship Id="rId11" Type="http://schemas.openxmlformats.org/officeDocument/2006/relationships/image" Target="../media/image27.emf"/><Relationship Id="rId24" Type="http://schemas.openxmlformats.org/officeDocument/2006/relationships/oleObject" Target="../embeddings/oleObject17.bin"/><Relationship Id="rId5" Type="http://schemas.openxmlformats.org/officeDocument/2006/relationships/image" Target="../media/image24.emf"/><Relationship Id="rId15" Type="http://schemas.openxmlformats.org/officeDocument/2006/relationships/image" Target="../media/image29.emf"/><Relationship Id="rId23" Type="http://schemas.openxmlformats.org/officeDocument/2006/relationships/image" Target="../media/image32.emf"/><Relationship Id="rId10" Type="http://schemas.openxmlformats.org/officeDocument/2006/relationships/oleObject" Target="../embeddings/oleObject10.bin"/><Relationship Id="rId19" Type="http://schemas.openxmlformats.org/officeDocument/2006/relationships/image" Target="../media/image31.emf"/><Relationship Id="rId4" Type="http://schemas.openxmlformats.org/officeDocument/2006/relationships/oleObject" Target="../embeddings/oleObject7.bin"/><Relationship Id="rId9" Type="http://schemas.openxmlformats.org/officeDocument/2006/relationships/image" Target="../media/image26.emf"/><Relationship Id="rId14" Type="http://schemas.openxmlformats.org/officeDocument/2006/relationships/oleObject" Target="../embeddings/oleObject12.bin"/><Relationship Id="rId22" Type="http://schemas.openxmlformats.org/officeDocument/2006/relationships/oleObject" Target="../embeddings/oleObject16.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36.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9.bin"/><Relationship Id="rId5" Type="http://schemas.openxmlformats.org/officeDocument/2006/relationships/image" Target="../media/image35.emf"/><Relationship Id="rId4" Type="http://schemas.openxmlformats.org/officeDocument/2006/relationships/oleObject" Target="../embeddings/oleObject18.bin"/></Relationships>
</file>

<file path=ppt/slides/_rels/slide44.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notesSlide" Target="../notesSlides/notesSlide36.xml"/><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9.jpeg"/><Relationship Id="rId5" Type="http://schemas.openxmlformats.org/officeDocument/2006/relationships/image" Target="../media/image37.emf"/><Relationship Id="rId4" Type="http://schemas.openxmlformats.org/officeDocument/2006/relationships/oleObject" Target="../embeddings/oleObject20.bin"/></Relationships>
</file>

<file path=ppt/slides/_rels/slide45.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notesSlide" Target="../notesSlides/notesSlide37.xml"/><Relationship Id="rId7" Type="http://schemas.openxmlformats.org/officeDocument/2006/relationships/image" Target="../media/image40.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3.bin"/><Relationship Id="rId5" Type="http://schemas.openxmlformats.org/officeDocument/2006/relationships/image" Target="../media/image37.emf"/><Relationship Id="rId4" Type="http://schemas.openxmlformats.org/officeDocument/2006/relationships/oleObject" Target="../embeddings/oleObject22.bin"/></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1.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1-EgNTEbGEeIjTfj7wO_WAtQ.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999" y="1653096"/>
            <a:ext cx="6468535" cy="4774588"/>
          </a:xfrm>
          <a:prstGeom prst="rect">
            <a:avLst/>
          </a:prstGeom>
        </p:spPr>
      </p:pic>
      <p:sp>
        <p:nvSpPr>
          <p:cNvPr id="2" name="Title 3"/>
          <p:cNvSpPr txBox="1">
            <a:spLocks/>
          </p:cNvSpPr>
          <p:nvPr/>
        </p:nvSpPr>
        <p:spPr>
          <a:xfrm>
            <a:off x="160866" y="347918"/>
            <a:ext cx="8822267" cy="95726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pple Gothic"/>
                <a:ea typeface="+mj-ea"/>
                <a:cs typeface="+mj-cs"/>
              </a:defRPr>
            </a:lvl1pPr>
          </a:lstStyle>
          <a:p>
            <a:r>
              <a:rPr lang="en-US" sz="4000" dirty="0">
                <a:solidFill>
                  <a:schemeClr val="bg1"/>
                </a:solidFill>
                <a:latin typeface="Avenir Black"/>
                <a:cs typeface="Avenir Black"/>
              </a:rPr>
              <a:t>Hypothesis Testing &amp; t-tests</a:t>
            </a:r>
          </a:p>
        </p:txBody>
      </p:sp>
    </p:spTree>
    <p:extLst>
      <p:ext uri="{BB962C8B-B14F-4D97-AF65-F5344CB8AC3E}">
        <p14:creationId xmlns:p14="http://schemas.microsoft.com/office/powerpoint/2010/main" val="3074794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42340"/>
            <a:ext cx="9144000" cy="9906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100" normalizeH="0" baseline="0" noProof="0" dirty="0">
                <a:ln>
                  <a:noFill/>
                </a:ln>
                <a:solidFill>
                  <a:schemeClr val="tx2"/>
                </a:solidFill>
                <a:effectLst/>
                <a:uLnTx/>
                <a:uFillTx/>
                <a:latin typeface="Avenir Black"/>
                <a:ea typeface="+mj-ea"/>
                <a:cs typeface="Avenir Black"/>
              </a:rPr>
              <a:t>Do Purchase students prefer “Purchase Brew”?</a:t>
            </a:r>
          </a:p>
        </p:txBody>
      </p:sp>
      <p:sp>
        <p:nvSpPr>
          <p:cNvPr id="21" name="Rectangle 20"/>
          <p:cNvSpPr/>
          <p:nvPr/>
        </p:nvSpPr>
        <p:spPr>
          <a:xfrm>
            <a:off x="203198" y="1710272"/>
            <a:ext cx="2827867" cy="4876800"/>
          </a:xfrm>
          <a:prstGeom prst="rect">
            <a:avLst/>
          </a:prstGeom>
          <a:no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15498" y="956108"/>
            <a:ext cx="2462534" cy="830997"/>
          </a:xfrm>
          <a:prstGeom prst="rect">
            <a:avLst/>
          </a:prstGeom>
        </p:spPr>
        <p:txBody>
          <a:bodyPr wrap="none">
            <a:spAutoFit/>
          </a:bodyPr>
          <a:lstStyle/>
          <a:p>
            <a:pPr algn="ctr"/>
            <a:r>
              <a:rPr lang="en-US" sz="2400" dirty="0">
                <a:solidFill>
                  <a:schemeClr val="accent4"/>
                </a:solidFill>
                <a:latin typeface="Avenir Black"/>
                <a:cs typeface="Avenir Black"/>
              </a:rPr>
              <a:t>Paired-Samples </a:t>
            </a:r>
          </a:p>
          <a:p>
            <a:pPr algn="ctr"/>
            <a:r>
              <a:rPr lang="en-US" sz="2400" dirty="0">
                <a:solidFill>
                  <a:schemeClr val="accent4"/>
                </a:solidFill>
                <a:latin typeface="Avenir Black"/>
                <a:cs typeface="Avenir Black"/>
              </a:rPr>
              <a:t>T-test</a:t>
            </a:r>
            <a:endParaRPr lang="en-US" sz="2400" dirty="0">
              <a:solidFill>
                <a:schemeClr val="accent4"/>
              </a:solidFill>
            </a:endParaRPr>
          </a:p>
        </p:txBody>
      </p:sp>
      <p:sp>
        <p:nvSpPr>
          <p:cNvPr id="14" name="Rectangle 13"/>
          <p:cNvSpPr/>
          <p:nvPr/>
        </p:nvSpPr>
        <p:spPr>
          <a:xfrm>
            <a:off x="190501" y="1794949"/>
            <a:ext cx="2840564" cy="707886"/>
          </a:xfrm>
          <a:prstGeom prst="rect">
            <a:avLst/>
          </a:prstGeom>
        </p:spPr>
        <p:txBody>
          <a:bodyPr wrap="square">
            <a:spAutoFit/>
          </a:bodyPr>
          <a:lstStyle/>
          <a:p>
            <a:pPr algn="ctr"/>
            <a:r>
              <a:rPr lang="en-US" sz="2000" dirty="0">
                <a:latin typeface="Avenir Black"/>
                <a:cs typeface="Avenir Black"/>
              </a:rPr>
              <a:t>Within-Subjects   Design</a:t>
            </a:r>
          </a:p>
        </p:txBody>
      </p:sp>
      <p:sp>
        <p:nvSpPr>
          <p:cNvPr id="15" name="Rectangle 14"/>
          <p:cNvSpPr/>
          <p:nvPr/>
        </p:nvSpPr>
        <p:spPr>
          <a:xfrm>
            <a:off x="279398" y="2502835"/>
            <a:ext cx="2734734" cy="3877985"/>
          </a:xfrm>
          <a:prstGeom prst="rect">
            <a:avLst/>
          </a:prstGeom>
        </p:spPr>
        <p:txBody>
          <a:bodyPr wrap="square">
            <a:spAutoFit/>
          </a:bodyPr>
          <a:lstStyle/>
          <a:p>
            <a:pPr>
              <a:spcAft>
                <a:spcPts val="1800"/>
              </a:spcAft>
            </a:pPr>
            <a:r>
              <a:rPr lang="en-US" dirty="0">
                <a:latin typeface="Avenir Book"/>
                <a:cs typeface="Avenir Book"/>
              </a:rPr>
              <a:t>Recruit a random sample of Purchase students</a:t>
            </a:r>
          </a:p>
          <a:p>
            <a:pPr>
              <a:spcAft>
                <a:spcPts val="1800"/>
              </a:spcAft>
            </a:pPr>
            <a:r>
              <a:rPr lang="en-US" dirty="0">
                <a:latin typeface="Avenir Book"/>
                <a:cs typeface="Avenir Book"/>
              </a:rPr>
              <a:t>They complete two tasks: drink and rate the generic beer, and drink and rate the same beer labeled “Purchase Brew.” Order of tasks </a:t>
            </a:r>
            <a:r>
              <a:rPr lang="en-US" i="1" dirty="0">
                <a:latin typeface="Avenir Book"/>
                <a:cs typeface="Avenir Book"/>
              </a:rPr>
              <a:t>counterbalanced </a:t>
            </a:r>
          </a:p>
          <a:p>
            <a:pPr>
              <a:spcAft>
                <a:spcPts val="1800"/>
              </a:spcAft>
            </a:pPr>
            <a:r>
              <a:rPr lang="en-US" dirty="0">
                <a:latin typeface="Avenir Book"/>
                <a:cs typeface="Avenir Book"/>
              </a:rPr>
              <a:t>Use a </a:t>
            </a:r>
            <a:r>
              <a:rPr lang="en-US" dirty="0">
                <a:solidFill>
                  <a:schemeClr val="accent4"/>
                </a:solidFill>
                <a:latin typeface="Avenir Black"/>
                <a:cs typeface="Avenir Black"/>
              </a:rPr>
              <a:t>paired (related) samples t-test </a:t>
            </a:r>
            <a:r>
              <a:rPr lang="en-US" dirty="0">
                <a:latin typeface="Avenir Book"/>
                <a:cs typeface="Avenir Book"/>
              </a:rPr>
              <a:t>to compare the means</a:t>
            </a:r>
            <a:endParaRPr lang="en-US" dirty="0"/>
          </a:p>
        </p:txBody>
      </p:sp>
      <p:sp>
        <p:nvSpPr>
          <p:cNvPr id="8" name="Rectangle 7"/>
          <p:cNvSpPr/>
          <p:nvPr/>
        </p:nvSpPr>
        <p:spPr>
          <a:xfrm>
            <a:off x="3454403" y="1271387"/>
            <a:ext cx="5266264" cy="1508105"/>
          </a:xfrm>
          <a:prstGeom prst="rect">
            <a:avLst/>
          </a:prstGeom>
        </p:spPr>
        <p:txBody>
          <a:bodyPr wrap="square">
            <a:spAutoFit/>
          </a:bodyPr>
          <a:lstStyle/>
          <a:p>
            <a:pPr>
              <a:spcAft>
                <a:spcPts val="1200"/>
              </a:spcAft>
            </a:pPr>
            <a:r>
              <a:rPr lang="en-US" sz="2400" dirty="0">
                <a:latin typeface="Avenir Black"/>
                <a:cs typeface="Avenir Black"/>
              </a:rPr>
              <a:t>H</a:t>
            </a:r>
            <a:r>
              <a:rPr lang="en-US" sz="2400" baseline="-25000" dirty="0">
                <a:latin typeface="Avenir Black"/>
                <a:cs typeface="Avenir Black"/>
              </a:rPr>
              <a:t>0</a:t>
            </a:r>
            <a:r>
              <a:rPr lang="en-US" sz="2400" dirty="0">
                <a:latin typeface="Avenir Book"/>
                <a:cs typeface="Avenir Book"/>
              </a:rPr>
              <a:t>: </a:t>
            </a:r>
            <a:r>
              <a:rPr lang="en-US" sz="2400" dirty="0" err="1">
                <a:latin typeface="Avenir Book"/>
                <a:cs typeface="Avenir Book"/>
              </a:rPr>
              <a:t>μ</a:t>
            </a:r>
            <a:r>
              <a:rPr lang="en-US" sz="2400" baseline="-25000" dirty="0" err="1">
                <a:latin typeface="Avenir Book"/>
                <a:cs typeface="Avenir Book"/>
              </a:rPr>
              <a:t>generic</a:t>
            </a:r>
            <a:r>
              <a:rPr lang="en-US" sz="2400" dirty="0">
                <a:latin typeface="Avenir Book"/>
                <a:cs typeface="Avenir Book"/>
              </a:rPr>
              <a:t> - </a:t>
            </a:r>
            <a:r>
              <a:rPr lang="en-US" sz="2400" dirty="0" err="1">
                <a:latin typeface="Avenir Book"/>
                <a:cs typeface="Avenir Book"/>
              </a:rPr>
              <a:t>μ</a:t>
            </a:r>
            <a:r>
              <a:rPr lang="en-US" sz="2400" baseline="-25000" dirty="0" err="1">
                <a:latin typeface="Avenir Book"/>
                <a:cs typeface="Avenir Book"/>
              </a:rPr>
              <a:t>PB</a:t>
            </a:r>
            <a:r>
              <a:rPr lang="en-US" sz="2400" baseline="-25000" dirty="0">
                <a:latin typeface="Avenir Book"/>
                <a:cs typeface="Avenir Book"/>
              </a:rPr>
              <a:t>  </a:t>
            </a:r>
            <a:r>
              <a:rPr lang="en-US" sz="2400" dirty="0">
                <a:latin typeface="Avenir Book"/>
                <a:cs typeface="Avenir Book"/>
              </a:rPr>
              <a:t>= </a:t>
            </a:r>
            <a:r>
              <a:rPr lang="en-US" sz="2400" dirty="0" err="1">
                <a:latin typeface="Avenir Book"/>
                <a:cs typeface="Avenir Book"/>
              </a:rPr>
              <a:t>μ</a:t>
            </a:r>
            <a:r>
              <a:rPr lang="en-US" sz="2400" baseline="-25000" dirty="0" err="1">
                <a:latin typeface="Avenir Book"/>
                <a:cs typeface="Avenir Book"/>
              </a:rPr>
              <a:t>diff</a:t>
            </a:r>
            <a:r>
              <a:rPr lang="en-US" sz="2400" dirty="0">
                <a:latin typeface="Avenir Book"/>
                <a:cs typeface="Avenir Book"/>
              </a:rPr>
              <a:t> = 0 </a:t>
            </a:r>
          </a:p>
          <a:p>
            <a:pPr>
              <a:spcAft>
                <a:spcPts val="1200"/>
              </a:spcAft>
            </a:pPr>
            <a:r>
              <a:rPr lang="en-US" sz="2400" dirty="0">
                <a:latin typeface="Avenir Black"/>
                <a:cs typeface="Avenir Black"/>
              </a:rPr>
              <a:t>H</a:t>
            </a:r>
            <a:r>
              <a:rPr lang="en-US" sz="2400" baseline="-25000" dirty="0">
                <a:latin typeface="Avenir Black"/>
                <a:cs typeface="Avenir Black"/>
              </a:rPr>
              <a:t>1</a:t>
            </a:r>
            <a:r>
              <a:rPr lang="en-US" sz="2400" dirty="0">
                <a:latin typeface="Avenir Book"/>
                <a:cs typeface="Avenir Book"/>
              </a:rPr>
              <a:t>: </a:t>
            </a:r>
            <a:r>
              <a:rPr lang="en-US" sz="2400" dirty="0" err="1">
                <a:latin typeface="Avenir Book"/>
                <a:cs typeface="Avenir Book"/>
              </a:rPr>
              <a:t>μ</a:t>
            </a:r>
            <a:r>
              <a:rPr lang="en-US" sz="2400" baseline="-25000" dirty="0" err="1">
                <a:latin typeface="Avenir Book"/>
                <a:cs typeface="Avenir Book"/>
              </a:rPr>
              <a:t>diff</a:t>
            </a:r>
            <a:r>
              <a:rPr lang="en-US" sz="2400" baseline="-25000" dirty="0">
                <a:latin typeface="Avenir Book"/>
                <a:cs typeface="Avenir Book"/>
              </a:rPr>
              <a:t>  </a:t>
            </a:r>
            <a:r>
              <a:rPr lang="en-US" sz="2400" dirty="0">
                <a:latin typeface="Avenir Book"/>
                <a:cs typeface="Avenir Book"/>
              </a:rPr>
              <a:t>≠ 0</a:t>
            </a:r>
          </a:p>
          <a:p>
            <a:r>
              <a:rPr lang="en-US" sz="2400" dirty="0">
                <a:latin typeface="Avenir Book"/>
                <a:cs typeface="Avenir Book"/>
              </a:rPr>
              <a:t>    </a:t>
            </a:r>
          </a:p>
        </p:txBody>
      </p:sp>
      <p:graphicFrame>
        <p:nvGraphicFramePr>
          <p:cNvPr id="9" name="Object 11"/>
          <p:cNvGraphicFramePr>
            <a:graphicFrameLocks noChangeAspect="1"/>
          </p:cNvGraphicFramePr>
          <p:nvPr>
            <p:extLst>
              <p:ext uri="{D42A27DB-BD31-4B8C-83A1-F6EECF244321}">
                <p14:modId xmlns:p14="http://schemas.microsoft.com/office/powerpoint/2010/main" val="327504270"/>
              </p:ext>
            </p:extLst>
          </p:nvPr>
        </p:nvGraphicFramePr>
        <p:xfrm>
          <a:off x="3530604" y="3023524"/>
          <a:ext cx="1845730" cy="1647040"/>
        </p:xfrm>
        <a:graphic>
          <a:graphicData uri="http://schemas.openxmlformats.org/presentationml/2006/ole">
            <mc:AlternateContent xmlns:mc="http://schemas.openxmlformats.org/markup-compatibility/2006">
              <mc:Choice xmlns:v="urn:schemas-microsoft-com:vml" Requires="v">
                <p:oleObj spid="_x0000_s368648" name="Equation" r:id="rId4" imgW="558800" imgH="457200" progId="Equation.3">
                  <p:embed/>
                </p:oleObj>
              </mc:Choice>
              <mc:Fallback>
                <p:oleObj name="Equation" r:id="rId4" imgW="558800" imgH="457200" progId="Equation.3">
                  <p:embed/>
                  <p:pic>
                    <p:nvPicPr>
                      <p:cNvPr id="9"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0604" y="3023524"/>
                        <a:ext cx="1845730" cy="1647040"/>
                      </a:xfrm>
                      <a:prstGeom prst="rect">
                        <a:avLst/>
                      </a:prstGeom>
                      <a:noFill/>
                      <a:extLst/>
                    </p:spPr>
                  </p:pic>
                </p:oleObj>
              </mc:Fallback>
            </mc:AlternateContent>
          </a:graphicData>
        </a:graphic>
      </p:graphicFrame>
      <p:graphicFrame>
        <p:nvGraphicFramePr>
          <p:cNvPr id="11" name="Object 14"/>
          <p:cNvGraphicFramePr>
            <a:graphicFrameLocks noChangeAspect="1"/>
          </p:cNvGraphicFramePr>
          <p:nvPr>
            <p:extLst>
              <p:ext uri="{D42A27DB-BD31-4B8C-83A1-F6EECF244321}">
                <p14:modId xmlns:p14="http://schemas.microsoft.com/office/powerpoint/2010/main" val="904488017"/>
              </p:ext>
            </p:extLst>
          </p:nvPr>
        </p:nvGraphicFramePr>
        <p:xfrm>
          <a:off x="6430955" y="3209791"/>
          <a:ext cx="2460251" cy="1460773"/>
        </p:xfrm>
        <a:graphic>
          <a:graphicData uri="http://schemas.openxmlformats.org/presentationml/2006/ole">
            <mc:AlternateContent xmlns:mc="http://schemas.openxmlformats.org/markup-compatibility/2006">
              <mc:Choice xmlns:v="urn:schemas-microsoft-com:vml" Requires="v">
                <p:oleObj spid="_x0000_s368649" name="Equation" r:id="rId6" imgW="685800" imgH="406400" progId="Equation.3">
                  <p:embed/>
                </p:oleObj>
              </mc:Choice>
              <mc:Fallback>
                <p:oleObj name="Equation" r:id="rId6" imgW="685800" imgH="406400" progId="Equation.3">
                  <p:embed/>
                  <p:pic>
                    <p:nvPicPr>
                      <p:cNvPr id="11"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0955" y="3209791"/>
                        <a:ext cx="2460251" cy="1460773"/>
                      </a:xfrm>
                      <a:prstGeom prst="rect">
                        <a:avLst/>
                      </a:prstGeom>
                      <a:noFill/>
                      <a:extLst/>
                    </p:spPr>
                  </p:pic>
                </p:oleObj>
              </mc:Fallback>
            </mc:AlternateContent>
          </a:graphicData>
        </a:graphic>
      </p:graphicFrame>
      <p:sp>
        <p:nvSpPr>
          <p:cNvPr id="3" name="Rectangle 2"/>
          <p:cNvSpPr/>
          <p:nvPr/>
        </p:nvSpPr>
        <p:spPr>
          <a:xfrm>
            <a:off x="3722292" y="5176163"/>
            <a:ext cx="1478651" cy="461665"/>
          </a:xfrm>
          <a:prstGeom prst="rect">
            <a:avLst/>
          </a:prstGeom>
        </p:spPr>
        <p:txBody>
          <a:bodyPr wrap="none">
            <a:spAutoFit/>
          </a:bodyPr>
          <a:lstStyle/>
          <a:p>
            <a:r>
              <a:rPr lang="en-US" sz="2400" dirty="0" err="1">
                <a:latin typeface="Avenir Book"/>
                <a:cs typeface="Avenir Book"/>
              </a:rPr>
              <a:t>df</a:t>
            </a:r>
            <a:r>
              <a:rPr lang="en-US" sz="2400" dirty="0">
                <a:latin typeface="Avenir Book"/>
                <a:cs typeface="Avenir Book"/>
              </a:rPr>
              <a:t> = n</a:t>
            </a:r>
            <a:r>
              <a:rPr lang="en-US" sz="2400" baseline="-25000" dirty="0">
                <a:latin typeface="Avenir Book"/>
                <a:cs typeface="Avenir Book"/>
              </a:rPr>
              <a:t> </a:t>
            </a:r>
            <a:r>
              <a:rPr lang="en-US" sz="2400" dirty="0">
                <a:latin typeface="Avenir Book"/>
                <a:cs typeface="Avenir Book"/>
              </a:rPr>
              <a:t>– 1 </a:t>
            </a:r>
            <a:endParaRPr lang="en-US" sz="2400" dirty="0"/>
          </a:p>
        </p:txBody>
      </p:sp>
      <p:sp>
        <p:nvSpPr>
          <p:cNvPr id="12" name="Down Arrow Callout 11"/>
          <p:cNvSpPr/>
          <p:nvPr/>
        </p:nvSpPr>
        <p:spPr>
          <a:xfrm>
            <a:off x="3722292" y="906866"/>
            <a:ext cx="2167630" cy="2036467"/>
          </a:xfrm>
          <a:prstGeom prst="downArrowCallout">
            <a:avLst>
              <a:gd name="adj1" fmla="val 13841"/>
              <a:gd name="adj2" fmla="val 17827"/>
              <a:gd name="adj3" fmla="val 20217"/>
              <a:gd name="adj4" fmla="val 6497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Avenir Book"/>
                <a:cs typeface="Avenir Book"/>
              </a:rPr>
              <a:t>Difference between the two sample means</a:t>
            </a:r>
          </a:p>
          <a:p>
            <a:pPr algn="ctr"/>
            <a:r>
              <a:rPr lang="en-US" sz="1600" dirty="0">
                <a:latin typeface="Avenir Book"/>
                <a:cs typeface="Avenir Book"/>
              </a:rPr>
              <a:t>(obtained from sample data)</a:t>
            </a:r>
          </a:p>
        </p:txBody>
      </p:sp>
      <p:sp>
        <p:nvSpPr>
          <p:cNvPr id="13" name="Down Arrow Callout 12"/>
          <p:cNvSpPr/>
          <p:nvPr/>
        </p:nvSpPr>
        <p:spPr>
          <a:xfrm>
            <a:off x="7147337" y="1073035"/>
            <a:ext cx="1992468" cy="2036466"/>
          </a:xfrm>
          <a:prstGeom prst="downArrowCallout">
            <a:avLst>
              <a:gd name="adj1" fmla="val 13841"/>
              <a:gd name="adj2" fmla="val 17827"/>
              <a:gd name="adj3" fmla="val 20217"/>
              <a:gd name="adj4" fmla="val 6497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Avenir Book"/>
                <a:cs typeface="Avenir Book"/>
              </a:rPr>
              <a:t>Difference between the two population means</a:t>
            </a:r>
          </a:p>
          <a:p>
            <a:pPr algn="ctr"/>
            <a:r>
              <a:rPr lang="en-US" sz="1600" dirty="0">
                <a:latin typeface="Avenir Book"/>
                <a:cs typeface="Avenir Book"/>
              </a:rPr>
              <a:t>(obtained from </a:t>
            </a:r>
            <a:r>
              <a:rPr lang="en-US" sz="1600" i="1" dirty="0">
                <a:latin typeface="Avenir Book"/>
                <a:cs typeface="Avenir Book"/>
              </a:rPr>
              <a:t>H</a:t>
            </a:r>
            <a:r>
              <a:rPr lang="en-US" sz="1600" i="1" baseline="-25000" dirty="0">
                <a:latin typeface="Avenir Book"/>
                <a:cs typeface="Avenir Book"/>
              </a:rPr>
              <a:t>0</a:t>
            </a:r>
            <a:r>
              <a:rPr lang="en-US" sz="1600" dirty="0">
                <a:latin typeface="Avenir Book"/>
                <a:cs typeface="Avenir Book"/>
              </a:rPr>
              <a:t>)</a:t>
            </a:r>
          </a:p>
        </p:txBody>
      </p:sp>
      <p:sp>
        <p:nvSpPr>
          <p:cNvPr id="16" name="Left Arrow Callout 15"/>
          <p:cNvSpPr/>
          <p:nvPr/>
        </p:nvSpPr>
        <p:spPr>
          <a:xfrm rot="5400000">
            <a:off x="6067561" y="4325794"/>
            <a:ext cx="2132418" cy="2573991"/>
          </a:xfrm>
          <a:prstGeom prst="leftArrowCallout">
            <a:avLst>
              <a:gd name="adj1" fmla="val 25000"/>
              <a:gd name="adj2" fmla="val 25000"/>
              <a:gd name="adj3" fmla="val 25000"/>
              <a:gd name="adj4" fmla="val 57740"/>
            </a:avLst>
          </a:prstGeom>
        </p:spPr>
        <p:style>
          <a:lnRef idx="1">
            <a:schemeClr val="accent2"/>
          </a:lnRef>
          <a:fillRef idx="3">
            <a:schemeClr val="accent2"/>
          </a:fillRef>
          <a:effectRef idx="2">
            <a:schemeClr val="accent2"/>
          </a:effectRef>
          <a:fontRef idx="minor">
            <a:schemeClr val="lt1"/>
          </a:fontRef>
        </p:style>
        <p:txBody>
          <a:bodyPr vert="vert270" rtlCol="0" anchor="ctr"/>
          <a:lstStyle/>
          <a:p>
            <a:pPr algn="ctr"/>
            <a:r>
              <a:rPr lang="en-US" sz="1600" dirty="0">
                <a:latin typeface="Avenir Book"/>
                <a:cs typeface="Avenir Book"/>
              </a:rPr>
              <a:t>The estimated standard error of </a:t>
            </a:r>
            <a:r>
              <a:rPr lang="en-US" sz="1600" i="1" dirty="0">
                <a:latin typeface="Avenir Book"/>
                <a:cs typeface="Avenir Book"/>
              </a:rPr>
              <a:t>the difference in means</a:t>
            </a:r>
            <a:r>
              <a:rPr lang="en-US" sz="1600" dirty="0">
                <a:latin typeface="Avenir Book"/>
                <a:cs typeface="Avenir Book"/>
              </a:rPr>
              <a:t>, NOT the standard error of </a:t>
            </a:r>
            <a:r>
              <a:rPr lang="en-US" sz="1600" i="1" dirty="0">
                <a:latin typeface="Avenir Book"/>
                <a:cs typeface="Avenir Book"/>
              </a:rPr>
              <a:t>M</a:t>
            </a:r>
            <a:r>
              <a:rPr lang="en-US" sz="1600" i="1" baseline="-25000" dirty="0">
                <a:latin typeface="Avenir Book"/>
                <a:cs typeface="Avenir Book"/>
              </a:rPr>
              <a:t>1</a:t>
            </a:r>
            <a:r>
              <a:rPr lang="en-US" sz="1600" dirty="0">
                <a:latin typeface="Avenir Book"/>
                <a:cs typeface="Avenir Book"/>
              </a:rPr>
              <a:t> minus </a:t>
            </a:r>
            <a:r>
              <a:rPr lang="en-US" sz="1600" i="1" dirty="0">
                <a:latin typeface="Avenir Book"/>
                <a:cs typeface="Avenir Book"/>
              </a:rPr>
              <a:t>M</a:t>
            </a:r>
            <a:r>
              <a:rPr lang="en-US" sz="1600" i="1" baseline="-25000" dirty="0">
                <a:latin typeface="Avenir Book"/>
                <a:cs typeface="Avenir Book"/>
              </a:rPr>
              <a:t>2</a:t>
            </a:r>
          </a:p>
        </p:txBody>
      </p:sp>
      <p:sp>
        <p:nvSpPr>
          <p:cNvPr id="17" name="Right Arrow Callout 16"/>
          <p:cNvSpPr/>
          <p:nvPr/>
        </p:nvSpPr>
        <p:spPr>
          <a:xfrm>
            <a:off x="-15097" y="3003666"/>
            <a:ext cx="3843895" cy="2694495"/>
          </a:xfrm>
          <a:prstGeom prst="rightArrowCallout">
            <a:avLst>
              <a:gd name="adj1" fmla="val 11551"/>
              <a:gd name="adj2" fmla="val 10946"/>
              <a:gd name="adj3" fmla="val 15290"/>
              <a:gd name="adj4" fmla="val 5157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Avenir Book"/>
                <a:cs typeface="Avenir Book"/>
              </a:rPr>
              <a:t>Measures the amount of error that is expected when you use a sample mean difference (</a:t>
            </a:r>
            <a:r>
              <a:rPr lang="en-US" sz="1600" i="1" dirty="0">
                <a:latin typeface="Avenir Book"/>
                <a:cs typeface="Avenir Book"/>
              </a:rPr>
              <a:t>M</a:t>
            </a:r>
            <a:r>
              <a:rPr lang="en-US" sz="1600" i="1" baseline="-25000" dirty="0">
                <a:latin typeface="Avenir Book"/>
                <a:cs typeface="Avenir Book"/>
              </a:rPr>
              <a:t>1</a:t>
            </a:r>
            <a:r>
              <a:rPr lang="en-US" sz="1600" dirty="0">
                <a:latin typeface="Avenir Book"/>
                <a:cs typeface="Avenir Book"/>
              </a:rPr>
              <a:t> –</a:t>
            </a:r>
            <a:r>
              <a:rPr lang="en-US" sz="1600" i="1" dirty="0">
                <a:latin typeface="Avenir Book"/>
                <a:cs typeface="Avenir Book"/>
              </a:rPr>
              <a:t> M</a:t>
            </a:r>
            <a:r>
              <a:rPr lang="en-US" sz="1600" i="1" baseline="-25000" dirty="0">
                <a:latin typeface="Avenir Book"/>
                <a:cs typeface="Avenir Book"/>
              </a:rPr>
              <a:t>2</a:t>
            </a:r>
            <a:r>
              <a:rPr lang="en-US" sz="1600" dirty="0">
                <a:latin typeface="Avenir Book"/>
                <a:cs typeface="Avenir Book"/>
              </a:rPr>
              <a:t>) to predict a population mean difference (</a:t>
            </a:r>
            <a:r>
              <a:rPr lang="en-US" sz="1600" i="1" dirty="0">
                <a:latin typeface="Avenir Book"/>
                <a:cs typeface="Avenir Book"/>
              </a:rPr>
              <a:t>μ</a:t>
            </a:r>
            <a:r>
              <a:rPr lang="en-US" sz="1600" i="1" baseline="-25000" dirty="0">
                <a:latin typeface="Avenir Book"/>
                <a:cs typeface="Avenir Book"/>
              </a:rPr>
              <a:t>1 </a:t>
            </a:r>
            <a:r>
              <a:rPr lang="en-US" sz="1600" dirty="0">
                <a:latin typeface="Avenir Book"/>
                <a:cs typeface="Avenir Book"/>
              </a:rPr>
              <a:t>- </a:t>
            </a:r>
            <a:r>
              <a:rPr lang="en-US" sz="1600" i="1" dirty="0">
                <a:latin typeface="Avenir Book"/>
                <a:cs typeface="Avenir Book"/>
              </a:rPr>
              <a:t>μ</a:t>
            </a:r>
            <a:r>
              <a:rPr lang="en-US" sz="1600" i="1" baseline="-25000" dirty="0">
                <a:latin typeface="Avenir Book"/>
                <a:cs typeface="Avenir Book"/>
              </a:rPr>
              <a:t>2</a:t>
            </a:r>
            <a:r>
              <a:rPr lang="en-US" sz="1600" dirty="0">
                <a:latin typeface="Avenir Book"/>
                <a:cs typeface="Avenir Book"/>
              </a:rPr>
              <a:t>)</a:t>
            </a:r>
          </a:p>
        </p:txBody>
      </p:sp>
    </p:spTree>
    <p:extLst>
      <p:ext uri="{BB962C8B-B14F-4D97-AF65-F5344CB8AC3E}">
        <p14:creationId xmlns:p14="http://schemas.microsoft.com/office/powerpoint/2010/main" val="1525360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42340"/>
            <a:ext cx="9144000" cy="9906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100" normalizeH="0" baseline="0" noProof="0" dirty="0">
                <a:ln>
                  <a:noFill/>
                </a:ln>
                <a:solidFill>
                  <a:schemeClr val="tx2"/>
                </a:solidFill>
                <a:effectLst/>
                <a:uLnTx/>
                <a:uFillTx/>
                <a:latin typeface="Avenir Black"/>
                <a:ea typeface="+mj-ea"/>
                <a:cs typeface="Avenir Black"/>
              </a:rPr>
              <a:t>Do Purchase students prefer “Purchase Brew”?</a:t>
            </a:r>
          </a:p>
        </p:txBody>
      </p:sp>
      <p:sp>
        <p:nvSpPr>
          <p:cNvPr id="21" name="Rectangle 20"/>
          <p:cNvSpPr/>
          <p:nvPr/>
        </p:nvSpPr>
        <p:spPr>
          <a:xfrm>
            <a:off x="203198" y="1710272"/>
            <a:ext cx="2827867" cy="4876800"/>
          </a:xfrm>
          <a:prstGeom prst="rect">
            <a:avLst/>
          </a:prstGeom>
          <a:no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85864" y="865978"/>
            <a:ext cx="2462534" cy="830997"/>
          </a:xfrm>
          <a:prstGeom prst="rect">
            <a:avLst/>
          </a:prstGeom>
        </p:spPr>
        <p:txBody>
          <a:bodyPr wrap="none">
            <a:spAutoFit/>
          </a:bodyPr>
          <a:lstStyle/>
          <a:p>
            <a:pPr algn="ctr"/>
            <a:r>
              <a:rPr lang="en-US" sz="2400" dirty="0">
                <a:solidFill>
                  <a:schemeClr val="accent4"/>
                </a:solidFill>
                <a:latin typeface="Avenir Black"/>
                <a:cs typeface="Avenir Black"/>
              </a:rPr>
              <a:t>Paired-Samples </a:t>
            </a:r>
          </a:p>
          <a:p>
            <a:pPr algn="ctr"/>
            <a:r>
              <a:rPr lang="en-US" sz="2400" dirty="0">
                <a:solidFill>
                  <a:schemeClr val="accent4"/>
                </a:solidFill>
                <a:latin typeface="Avenir Black"/>
                <a:cs typeface="Avenir Black"/>
              </a:rPr>
              <a:t>T-test</a:t>
            </a:r>
            <a:endParaRPr lang="en-US" sz="2400" dirty="0">
              <a:solidFill>
                <a:schemeClr val="accent4"/>
              </a:solidFill>
            </a:endParaRPr>
          </a:p>
        </p:txBody>
      </p:sp>
      <p:sp>
        <p:nvSpPr>
          <p:cNvPr id="14" name="Rectangle 13"/>
          <p:cNvSpPr/>
          <p:nvPr/>
        </p:nvSpPr>
        <p:spPr>
          <a:xfrm>
            <a:off x="190501" y="1794949"/>
            <a:ext cx="2840564" cy="707886"/>
          </a:xfrm>
          <a:prstGeom prst="rect">
            <a:avLst/>
          </a:prstGeom>
        </p:spPr>
        <p:txBody>
          <a:bodyPr wrap="square">
            <a:spAutoFit/>
          </a:bodyPr>
          <a:lstStyle/>
          <a:p>
            <a:pPr algn="ctr"/>
            <a:r>
              <a:rPr lang="en-US" sz="2000" dirty="0">
                <a:latin typeface="Avenir Black"/>
                <a:cs typeface="Avenir Black"/>
              </a:rPr>
              <a:t>Within-Subjects   Design</a:t>
            </a:r>
          </a:p>
        </p:txBody>
      </p:sp>
      <p:sp>
        <p:nvSpPr>
          <p:cNvPr id="15" name="Rectangle 14"/>
          <p:cNvSpPr/>
          <p:nvPr/>
        </p:nvSpPr>
        <p:spPr>
          <a:xfrm>
            <a:off x="279398" y="2515491"/>
            <a:ext cx="2734734" cy="3877985"/>
          </a:xfrm>
          <a:prstGeom prst="rect">
            <a:avLst/>
          </a:prstGeom>
        </p:spPr>
        <p:txBody>
          <a:bodyPr wrap="square">
            <a:spAutoFit/>
          </a:bodyPr>
          <a:lstStyle/>
          <a:p>
            <a:pPr>
              <a:spcAft>
                <a:spcPts val="1800"/>
              </a:spcAft>
            </a:pPr>
            <a:r>
              <a:rPr lang="en-US" dirty="0">
                <a:latin typeface="Avenir Book"/>
                <a:cs typeface="Avenir Book"/>
              </a:rPr>
              <a:t>Recruit a random sample of Purchase students</a:t>
            </a:r>
          </a:p>
          <a:p>
            <a:pPr>
              <a:spcAft>
                <a:spcPts val="1800"/>
              </a:spcAft>
            </a:pPr>
            <a:r>
              <a:rPr lang="en-US" dirty="0">
                <a:latin typeface="Avenir Book"/>
                <a:cs typeface="Avenir Book"/>
              </a:rPr>
              <a:t>They complete two tasks: drink and rate the generic beer, and drink and rate the same beer labeled “Purchase Brew.” Order of tasks </a:t>
            </a:r>
            <a:r>
              <a:rPr lang="en-US" i="1" dirty="0">
                <a:latin typeface="Avenir Book"/>
                <a:cs typeface="Avenir Book"/>
              </a:rPr>
              <a:t>counterbalanced </a:t>
            </a:r>
          </a:p>
          <a:p>
            <a:pPr>
              <a:spcAft>
                <a:spcPts val="1800"/>
              </a:spcAft>
            </a:pPr>
            <a:r>
              <a:rPr lang="en-US" dirty="0">
                <a:latin typeface="Avenir Book"/>
                <a:cs typeface="Avenir Book"/>
              </a:rPr>
              <a:t>Use a </a:t>
            </a:r>
            <a:r>
              <a:rPr lang="en-US" dirty="0">
                <a:solidFill>
                  <a:schemeClr val="accent4"/>
                </a:solidFill>
                <a:latin typeface="Avenir Black"/>
                <a:cs typeface="Avenir Black"/>
              </a:rPr>
              <a:t>paired (related) samples t-test </a:t>
            </a:r>
            <a:r>
              <a:rPr lang="en-US" dirty="0">
                <a:latin typeface="Avenir Book"/>
                <a:cs typeface="Avenir Book"/>
              </a:rPr>
              <a:t>to compare the means</a:t>
            </a:r>
            <a:endParaRPr lang="en-US" dirty="0"/>
          </a:p>
        </p:txBody>
      </p:sp>
      <p:pic>
        <p:nvPicPr>
          <p:cNvPr id="2" name="Picture 1" desc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8133" y="1794949"/>
            <a:ext cx="5655733" cy="3620769"/>
          </a:xfrm>
          <a:prstGeom prst="rect">
            <a:avLst/>
          </a:prstGeom>
        </p:spPr>
      </p:pic>
    </p:spTree>
    <p:extLst>
      <p:ext uri="{BB962C8B-B14F-4D97-AF65-F5344CB8AC3E}">
        <p14:creationId xmlns:p14="http://schemas.microsoft.com/office/powerpoint/2010/main" val="52805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42340"/>
            <a:ext cx="9144000" cy="9906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100" normalizeH="0" baseline="0" noProof="0" dirty="0">
                <a:ln>
                  <a:noFill/>
                </a:ln>
                <a:solidFill>
                  <a:schemeClr val="tx2"/>
                </a:solidFill>
                <a:effectLst/>
                <a:uLnTx/>
                <a:uFillTx/>
                <a:latin typeface="Avenir Black"/>
                <a:ea typeface="+mj-ea"/>
                <a:cs typeface="Avenir Black"/>
              </a:rPr>
              <a:t>Do Purchase students prefer “Purchase Brew”?</a:t>
            </a:r>
          </a:p>
        </p:txBody>
      </p:sp>
      <p:sp>
        <p:nvSpPr>
          <p:cNvPr id="21" name="Rectangle 20"/>
          <p:cNvSpPr/>
          <p:nvPr/>
        </p:nvSpPr>
        <p:spPr>
          <a:xfrm>
            <a:off x="203198" y="1710272"/>
            <a:ext cx="2827867" cy="4876800"/>
          </a:xfrm>
          <a:prstGeom prst="rect">
            <a:avLst/>
          </a:prstGeom>
          <a:no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85864" y="921613"/>
            <a:ext cx="2462533" cy="830997"/>
          </a:xfrm>
          <a:prstGeom prst="rect">
            <a:avLst/>
          </a:prstGeom>
        </p:spPr>
        <p:txBody>
          <a:bodyPr wrap="none">
            <a:spAutoFit/>
          </a:bodyPr>
          <a:lstStyle/>
          <a:p>
            <a:pPr algn="ctr"/>
            <a:r>
              <a:rPr lang="en-US" sz="2400" dirty="0">
                <a:solidFill>
                  <a:schemeClr val="accent4"/>
                </a:solidFill>
                <a:latin typeface="Avenir Black"/>
                <a:cs typeface="Avenir Black"/>
              </a:rPr>
              <a:t>Paired-Samples </a:t>
            </a:r>
          </a:p>
          <a:p>
            <a:pPr algn="ctr"/>
            <a:r>
              <a:rPr lang="en-US" sz="2400" dirty="0" smtClean="0">
                <a:solidFill>
                  <a:schemeClr val="accent4"/>
                </a:solidFill>
                <a:latin typeface="Avenir Black"/>
                <a:cs typeface="Avenir Black"/>
              </a:rPr>
              <a:t>T-test</a:t>
            </a:r>
            <a:endParaRPr lang="en-US" sz="2400" dirty="0">
              <a:solidFill>
                <a:schemeClr val="accent4"/>
              </a:solidFill>
            </a:endParaRPr>
          </a:p>
        </p:txBody>
      </p:sp>
      <p:sp>
        <p:nvSpPr>
          <p:cNvPr id="14" name="Rectangle 13"/>
          <p:cNvSpPr/>
          <p:nvPr/>
        </p:nvSpPr>
        <p:spPr>
          <a:xfrm>
            <a:off x="190501" y="1794949"/>
            <a:ext cx="2840564" cy="707886"/>
          </a:xfrm>
          <a:prstGeom prst="rect">
            <a:avLst/>
          </a:prstGeom>
        </p:spPr>
        <p:txBody>
          <a:bodyPr wrap="square">
            <a:spAutoFit/>
          </a:bodyPr>
          <a:lstStyle/>
          <a:p>
            <a:pPr algn="ctr"/>
            <a:r>
              <a:rPr lang="en-US" sz="2000" dirty="0">
                <a:latin typeface="Avenir Black"/>
                <a:cs typeface="Avenir Black"/>
              </a:rPr>
              <a:t>Within-Subjects   Design</a:t>
            </a:r>
          </a:p>
        </p:txBody>
      </p:sp>
      <p:sp>
        <p:nvSpPr>
          <p:cNvPr id="15" name="Rectangle 14"/>
          <p:cNvSpPr/>
          <p:nvPr/>
        </p:nvSpPr>
        <p:spPr>
          <a:xfrm>
            <a:off x="279398" y="2515491"/>
            <a:ext cx="2734734" cy="3877985"/>
          </a:xfrm>
          <a:prstGeom prst="rect">
            <a:avLst/>
          </a:prstGeom>
        </p:spPr>
        <p:txBody>
          <a:bodyPr wrap="square">
            <a:spAutoFit/>
          </a:bodyPr>
          <a:lstStyle/>
          <a:p>
            <a:pPr>
              <a:spcAft>
                <a:spcPts val="1800"/>
              </a:spcAft>
            </a:pPr>
            <a:r>
              <a:rPr lang="en-US" dirty="0">
                <a:latin typeface="Avenir Book"/>
                <a:cs typeface="Avenir Book"/>
              </a:rPr>
              <a:t>Recruit a random sample of Purchase students</a:t>
            </a:r>
          </a:p>
          <a:p>
            <a:pPr>
              <a:spcAft>
                <a:spcPts val="1800"/>
              </a:spcAft>
            </a:pPr>
            <a:r>
              <a:rPr lang="en-US" dirty="0">
                <a:latin typeface="Avenir Book"/>
                <a:cs typeface="Avenir Book"/>
              </a:rPr>
              <a:t>They complete two tasks: drink and rate the generic beer, and drink and rate the same beer labeled “Purchase Brew.” Order of tasks </a:t>
            </a:r>
            <a:r>
              <a:rPr lang="en-US" i="1" dirty="0">
                <a:latin typeface="Avenir Book"/>
                <a:cs typeface="Avenir Book"/>
              </a:rPr>
              <a:t>counterbalanced </a:t>
            </a:r>
          </a:p>
          <a:p>
            <a:pPr>
              <a:spcAft>
                <a:spcPts val="1800"/>
              </a:spcAft>
            </a:pPr>
            <a:r>
              <a:rPr lang="en-US" dirty="0">
                <a:latin typeface="Avenir Book"/>
                <a:cs typeface="Avenir Book"/>
              </a:rPr>
              <a:t>Use a </a:t>
            </a:r>
            <a:r>
              <a:rPr lang="en-US" dirty="0">
                <a:solidFill>
                  <a:schemeClr val="accent4"/>
                </a:solidFill>
                <a:latin typeface="Avenir Black"/>
                <a:cs typeface="Avenir Black"/>
              </a:rPr>
              <a:t>paired (related) samples t-test </a:t>
            </a:r>
            <a:r>
              <a:rPr lang="en-US" dirty="0">
                <a:latin typeface="Avenir Book"/>
                <a:cs typeface="Avenir Book"/>
              </a:rPr>
              <a:t>to compare the means</a:t>
            </a:r>
            <a:endParaRPr lang="en-US" dirty="0"/>
          </a:p>
        </p:txBody>
      </p:sp>
      <p:pic>
        <p:nvPicPr>
          <p:cNvPr id="3" name="Picture 2" descr="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4361" y="1862681"/>
            <a:ext cx="5739271" cy="4144455"/>
          </a:xfrm>
          <a:prstGeom prst="rect">
            <a:avLst/>
          </a:prstGeom>
        </p:spPr>
      </p:pic>
      <p:cxnSp>
        <p:nvCxnSpPr>
          <p:cNvPr id="9" name="Straight Arrow Connector 8"/>
          <p:cNvCxnSpPr/>
          <p:nvPr/>
        </p:nvCxnSpPr>
        <p:spPr>
          <a:xfrm flipH="1">
            <a:off x="5046135" y="1337733"/>
            <a:ext cx="372532" cy="728144"/>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7200900" y="4859867"/>
            <a:ext cx="1223433" cy="694266"/>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291666" y="5334000"/>
            <a:ext cx="431801" cy="402203"/>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flipV="1">
            <a:off x="7027333" y="4682067"/>
            <a:ext cx="1405468" cy="177800"/>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7573433" y="4859867"/>
            <a:ext cx="850900" cy="148166"/>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654800" y="1253086"/>
            <a:ext cx="228600" cy="541863"/>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914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42340"/>
            <a:ext cx="9144000" cy="9906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100" normalizeH="0" baseline="0" noProof="0" dirty="0">
                <a:ln>
                  <a:noFill/>
                </a:ln>
                <a:solidFill>
                  <a:schemeClr val="tx2"/>
                </a:solidFill>
                <a:effectLst/>
                <a:uLnTx/>
                <a:uFillTx/>
                <a:latin typeface="Avenir Black"/>
                <a:ea typeface="+mj-ea"/>
                <a:cs typeface="Avenir Black"/>
              </a:rPr>
              <a:t>Do Purchase students prefer “Purchase Brew”?</a:t>
            </a:r>
          </a:p>
        </p:txBody>
      </p:sp>
      <p:sp>
        <p:nvSpPr>
          <p:cNvPr id="21" name="Rectangle 20"/>
          <p:cNvSpPr/>
          <p:nvPr/>
        </p:nvSpPr>
        <p:spPr>
          <a:xfrm>
            <a:off x="203198" y="1710272"/>
            <a:ext cx="2827867" cy="4876800"/>
          </a:xfrm>
          <a:prstGeom prst="rect">
            <a:avLst/>
          </a:prstGeom>
          <a:no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15498" y="836936"/>
            <a:ext cx="2462534" cy="830997"/>
          </a:xfrm>
          <a:prstGeom prst="rect">
            <a:avLst/>
          </a:prstGeom>
        </p:spPr>
        <p:txBody>
          <a:bodyPr wrap="none">
            <a:spAutoFit/>
          </a:bodyPr>
          <a:lstStyle/>
          <a:p>
            <a:pPr algn="ctr"/>
            <a:r>
              <a:rPr lang="en-US" sz="2400" dirty="0">
                <a:solidFill>
                  <a:schemeClr val="accent4"/>
                </a:solidFill>
                <a:latin typeface="Avenir Black"/>
                <a:cs typeface="Avenir Black"/>
              </a:rPr>
              <a:t>Paired-Samples </a:t>
            </a:r>
          </a:p>
          <a:p>
            <a:pPr algn="ctr"/>
            <a:r>
              <a:rPr lang="en-US" sz="2400" dirty="0">
                <a:solidFill>
                  <a:schemeClr val="accent4"/>
                </a:solidFill>
                <a:latin typeface="Avenir Black"/>
                <a:cs typeface="Avenir Black"/>
              </a:rPr>
              <a:t>T-test</a:t>
            </a:r>
            <a:endParaRPr lang="en-US" sz="2400" dirty="0">
              <a:solidFill>
                <a:schemeClr val="accent4"/>
              </a:solidFill>
            </a:endParaRPr>
          </a:p>
        </p:txBody>
      </p:sp>
      <p:sp>
        <p:nvSpPr>
          <p:cNvPr id="14" name="Rectangle 13"/>
          <p:cNvSpPr/>
          <p:nvPr/>
        </p:nvSpPr>
        <p:spPr>
          <a:xfrm>
            <a:off x="190501" y="1794949"/>
            <a:ext cx="2840564" cy="707886"/>
          </a:xfrm>
          <a:prstGeom prst="rect">
            <a:avLst/>
          </a:prstGeom>
        </p:spPr>
        <p:txBody>
          <a:bodyPr wrap="square">
            <a:spAutoFit/>
          </a:bodyPr>
          <a:lstStyle/>
          <a:p>
            <a:pPr algn="ctr"/>
            <a:r>
              <a:rPr lang="en-US" sz="2000" dirty="0">
                <a:latin typeface="Avenir Black"/>
                <a:cs typeface="Avenir Black"/>
              </a:rPr>
              <a:t>Within-Subjects   Design</a:t>
            </a:r>
          </a:p>
        </p:txBody>
      </p:sp>
      <p:sp>
        <p:nvSpPr>
          <p:cNvPr id="15" name="Rectangle 14"/>
          <p:cNvSpPr/>
          <p:nvPr/>
        </p:nvSpPr>
        <p:spPr>
          <a:xfrm>
            <a:off x="279398" y="2515491"/>
            <a:ext cx="2734734" cy="3877985"/>
          </a:xfrm>
          <a:prstGeom prst="rect">
            <a:avLst/>
          </a:prstGeom>
        </p:spPr>
        <p:txBody>
          <a:bodyPr wrap="square">
            <a:spAutoFit/>
          </a:bodyPr>
          <a:lstStyle/>
          <a:p>
            <a:pPr>
              <a:spcAft>
                <a:spcPts val="1800"/>
              </a:spcAft>
            </a:pPr>
            <a:r>
              <a:rPr lang="en-US" dirty="0">
                <a:latin typeface="Avenir Book"/>
                <a:cs typeface="Avenir Book"/>
              </a:rPr>
              <a:t>Recruit a random sample of Purchase students</a:t>
            </a:r>
          </a:p>
          <a:p>
            <a:pPr>
              <a:spcAft>
                <a:spcPts val="1800"/>
              </a:spcAft>
            </a:pPr>
            <a:r>
              <a:rPr lang="en-US" dirty="0">
                <a:latin typeface="Avenir Book"/>
                <a:cs typeface="Avenir Book"/>
              </a:rPr>
              <a:t>They complete two tasks: drink and rate the generic beer, and drink and rate the same beer labeled “Purchase Brew.” Order of tasks </a:t>
            </a:r>
            <a:r>
              <a:rPr lang="en-US" i="1" dirty="0">
                <a:latin typeface="Avenir Book"/>
                <a:cs typeface="Avenir Book"/>
              </a:rPr>
              <a:t>counterbalanced </a:t>
            </a:r>
          </a:p>
          <a:p>
            <a:pPr>
              <a:spcAft>
                <a:spcPts val="1800"/>
              </a:spcAft>
            </a:pPr>
            <a:r>
              <a:rPr lang="en-US" dirty="0">
                <a:latin typeface="Avenir Book"/>
                <a:cs typeface="Avenir Book"/>
              </a:rPr>
              <a:t>Use a </a:t>
            </a:r>
            <a:r>
              <a:rPr lang="en-US" dirty="0">
                <a:solidFill>
                  <a:schemeClr val="accent4"/>
                </a:solidFill>
                <a:latin typeface="Avenir Black"/>
                <a:cs typeface="Avenir Black"/>
              </a:rPr>
              <a:t>paired (related) samples t-test </a:t>
            </a:r>
            <a:r>
              <a:rPr lang="en-US" dirty="0">
                <a:latin typeface="Avenir Book"/>
                <a:cs typeface="Avenir Book"/>
              </a:rPr>
              <a:t>to compare the means</a:t>
            </a:r>
            <a:endParaRPr lang="en-US" dirty="0"/>
          </a:p>
        </p:txBody>
      </p:sp>
      <p:pic>
        <p:nvPicPr>
          <p:cNvPr id="3" name="Picture 2"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8702" y="2235197"/>
            <a:ext cx="6025015" cy="3225871"/>
          </a:xfrm>
          <a:prstGeom prst="rect">
            <a:avLst/>
          </a:prstGeom>
        </p:spPr>
      </p:pic>
    </p:spTree>
    <p:extLst>
      <p:ext uri="{BB962C8B-B14F-4D97-AF65-F5344CB8AC3E}">
        <p14:creationId xmlns:p14="http://schemas.microsoft.com/office/powerpoint/2010/main" val="32791439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42340"/>
            <a:ext cx="9144000" cy="9906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100" normalizeH="0" baseline="0" noProof="0" dirty="0">
                <a:ln>
                  <a:noFill/>
                </a:ln>
                <a:solidFill>
                  <a:schemeClr val="tx2"/>
                </a:solidFill>
                <a:effectLst/>
                <a:uLnTx/>
                <a:uFillTx/>
                <a:latin typeface="Avenir Black"/>
                <a:ea typeface="+mj-ea"/>
                <a:cs typeface="Avenir Black"/>
              </a:rPr>
              <a:t>Do Purchase students prefer “Purchase Brew”?</a:t>
            </a:r>
          </a:p>
        </p:txBody>
      </p:sp>
      <p:sp>
        <p:nvSpPr>
          <p:cNvPr id="8" name="Rectangle 7"/>
          <p:cNvSpPr/>
          <p:nvPr/>
        </p:nvSpPr>
        <p:spPr>
          <a:xfrm>
            <a:off x="3420530" y="1794937"/>
            <a:ext cx="5520269" cy="4124205"/>
          </a:xfrm>
          <a:prstGeom prst="rect">
            <a:avLst/>
          </a:prstGeom>
        </p:spPr>
        <p:txBody>
          <a:bodyPr wrap="square">
            <a:spAutoFit/>
          </a:bodyPr>
          <a:lstStyle/>
          <a:p>
            <a:pPr>
              <a:spcAft>
                <a:spcPts val="1200"/>
              </a:spcAft>
            </a:pPr>
            <a:r>
              <a:rPr lang="en-US" sz="2200" dirty="0">
                <a:latin typeface="Avenir Black"/>
                <a:cs typeface="Avenir Black"/>
              </a:rPr>
              <a:t>Results:</a:t>
            </a:r>
          </a:p>
          <a:p>
            <a:pPr>
              <a:spcAft>
                <a:spcPts val="1200"/>
              </a:spcAft>
            </a:pPr>
            <a:r>
              <a:rPr lang="en-US" sz="2200" dirty="0">
                <a:latin typeface="Avenir Book"/>
                <a:cs typeface="Avenir Book"/>
              </a:rPr>
              <a:t>We used </a:t>
            </a:r>
            <a:r>
              <a:rPr lang="en-US" sz="2200" dirty="0" smtClean="0">
                <a:latin typeface="Avenir Book"/>
                <a:cs typeface="Avenir Book"/>
              </a:rPr>
              <a:t>a </a:t>
            </a:r>
            <a:r>
              <a:rPr lang="en-US" sz="2200" dirty="0">
                <a:latin typeface="Avenir Book"/>
                <a:cs typeface="Avenir Book"/>
              </a:rPr>
              <a:t>paired-samples t-test to compare participants’ average ratings of the generic beer and the same beer labeled </a:t>
            </a:r>
            <a:r>
              <a:rPr lang="en-US" sz="2200" i="1" dirty="0">
                <a:latin typeface="Avenir Book"/>
                <a:cs typeface="Avenir Book"/>
              </a:rPr>
              <a:t>Purchase Brew</a:t>
            </a:r>
            <a:r>
              <a:rPr lang="en-US" sz="2200" dirty="0">
                <a:latin typeface="Avenir Book"/>
                <a:cs typeface="Avenir Book"/>
              </a:rPr>
              <a:t>.</a:t>
            </a:r>
          </a:p>
          <a:p>
            <a:r>
              <a:rPr lang="en-US" sz="2200" dirty="0">
                <a:latin typeface="Avenir Book"/>
                <a:cs typeface="Avenir Book"/>
              </a:rPr>
              <a:t>The results revealed that participants gave </a:t>
            </a:r>
            <a:r>
              <a:rPr lang="en-US" sz="2200" i="1" dirty="0">
                <a:latin typeface="Avenir Book"/>
                <a:cs typeface="Avenir Book"/>
              </a:rPr>
              <a:t>Purchase Brew </a:t>
            </a:r>
            <a:r>
              <a:rPr lang="en-US" sz="2200" dirty="0">
                <a:latin typeface="Avenir Book"/>
                <a:cs typeface="Avenir Book"/>
              </a:rPr>
              <a:t>significantly</a:t>
            </a:r>
            <a:r>
              <a:rPr lang="en-US" sz="2200" i="1" dirty="0">
                <a:latin typeface="Avenir Book"/>
                <a:cs typeface="Avenir Book"/>
              </a:rPr>
              <a:t> </a:t>
            </a:r>
            <a:r>
              <a:rPr lang="en-US" sz="2200" dirty="0">
                <a:latin typeface="Avenir Book"/>
                <a:cs typeface="Avenir Book"/>
              </a:rPr>
              <a:t>higher ratings on average (</a:t>
            </a:r>
            <a:r>
              <a:rPr lang="en-US" sz="2200" i="1" dirty="0">
                <a:latin typeface="Avenir Book"/>
                <a:cs typeface="Avenir Book"/>
              </a:rPr>
              <a:t>M </a:t>
            </a:r>
            <a:r>
              <a:rPr lang="en-US" sz="2200" dirty="0">
                <a:latin typeface="Avenir Book"/>
                <a:cs typeface="Avenir Book"/>
              </a:rPr>
              <a:t>= 8.1, </a:t>
            </a:r>
            <a:r>
              <a:rPr lang="en-US" sz="2200" i="1" dirty="0">
                <a:latin typeface="Avenir Book"/>
                <a:cs typeface="Avenir Book"/>
              </a:rPr>
              <a:t>SD</a:t>
            </a:r>
            <a:r>
              <a:rPr lang="en-US" sz="2200" dirty="0">
                <a:latin typeface="Avenir Book"/>
                <a:cs typeface="Avenir Book"/>
              </a:rPr>
              <a:t> = 1.2) compared to the unlabeled generic beer (</a:t>
            </a:r>
            <a:r>
              <a:rPr lang="en-US" sz="2200" i="1" dirty="0">
                <a:latin typeface="Avenir Book"/>
                <a:cs typeface="Avenir Book"/>
              </a:rPr>
              <a:t>M </a:t>
            </a:r>
            <a:r>
              <a:rPr lang="en-US" sz="2200" dirty="0">
                <a:latin typeface="Avenir Book"/>
                <a:cs typeface="Avenir Book"/>
              </a:rPr>
              <a:t>= 6.3, </a:t>
            </a:r>
            <a:r>
              <a:rPr lang="en-US" sz="2200" i="1" dirty="0">
                <a:latin typeface="Avenir Book"/>
                <a:cs typeface="Avenir Book"/>
              </a:rPr>
              <a:t>SD</a:t>
            </a:r>
            <a:r>
              <a:rPr lang="en-US" sz="2200" dirty="0">
                <a:latin typeface="Avenir Book"/>
                <a:cs typeface="Avenir Book"/>
              </a:rPr>
              <a:t> = 1.49), </a:t>
            </a:r>
            <a:r>
              <a:rPr lang="en-US" sz="2200" i="1" dirty="0">
                <a:latin typeface="Avenir Book"/>
                <a:cs typeface="Avenir Book"/>
              </a:rPr>
              <a:t>t</a:t>
            </a:r>
            <a:r>
              <a:rPr lang="en-US" sz="2200" dirty="0">
                <a:latin typeface="Avenir Book"/>
                <a:cs typeface="Avenir Book"/>
              </a:rPr>
              <a:t>(9) = 3.25, </a:t>
            </a:r>
            <a:r>
              <a:rPr lang="en-US" sz="2200" i="1" dirty="0">
                <a:latin typeface="Avenir Book"/>
                <a:cs typeface="Avenir Book"/>
              </a:rPr>
              <a:t>p </a:t>
            </a:r>
            <a:r>
              <a:rPr lang="en-US" sz="2200" dirty="0">
                <a:latin typeface="Avenir Book"/>
                <a:cs typeface="Avenir Book"/>
              </a:rPr>
              <a:t>= 0.01, </a:t>
            </a:r>
            <a:r>
              <a:rPr lang="en-US" sz="2200" i="1" dirty="0">
                <a:latin typeface="Avenir Book"/>
                <a:cs typeface="Avenir Book"/>
              </a:rPr>
              <a:t>d</a:t>
            </a:r>
            <a:r>
              <a:rPr lang="en-US" sz="2200" dirty="0">
                <a:latin typeface="Avenir Book"/>
                <a:cs typeface="Avenir Book"/>
              </a:rPr>
              <a:t> = 1.03, 95% CI [0.55, 3.05].</a:t>
            </a:r>
          </a:p>
        </p:txBody>
      </p:sp>
      <p:sp>
        <p:nvSpPr>
          <p:cNvPr id="9" name="Rectangle 8"/>
          <p:cNvSpPr/>
          <p:nvPr/>
        </p:nvSpPr>
        <p:spPr>
          <a:xfrm>
            <a:off x="203198" y="1710272"/>
            <a:ext cx="2827867" cy="4876800"/>
          </a:xfrm>
          <a:prstGeom prst="rect">
            <a:avLst/>
          </a:prstGeom>
          <a:no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15498" y="921613"/>
            <a:ext cx="2462534" cy="830997"/>
          </a:xfrm>
          <a:prstGeom prst="rect">
            <a:avLst/>
          </a:prstGeom>
        </p:spPr>
        <p:txBody>
          <a:bodyPr wrap="none">
            <a:spAutoFit/>
          </a:bodyPr>
          <a:lstStyle/>
          <a:p>
            <a:pPr algn="ctr"/>
            <a:r>
              <a:rPr lang="en-US" sz="2400" dirty="0">
                <a:solidFill>
                  <a:schemeClr val="accent4"/>
                </a:solidFill>
                <a:latin typeface="Avenir Black"/>
                <a:cs typeface="Avenir Black"/>
              </a:rPr>
              <a:t>Paired-Samples </a:t>
            </a:r>
          </a:p>
          <a:p>
            <a:pPr algn="ctr"/>
            <a:r>
              <a:rPr lang="en-US" sz="2400" dirty="0">
                <a:solidFill>
                  <a:schemeClr val="accent4"/>
                </a:solidFill>
                <a:latin typeface="Avenir Black"/>
                <a:cs typeface="Avenir Black"/>
              </a:rPr>
              <a:t>T-test</a:t>
            </a:r>
            <a:endParaRPr lang="en-US" sz="2400" dirty="0">
              <a:solidFill>
                <a:schemeClr val="accent4"/>
              </a:solidFill>
            </a:endParaRPr>
          </a:p>
        </p:txBody>
      </p:sp>
      <p:sp>
        <p:nvSpPr>
          <p:cNvPr id="14" name="Rectangle 13"/>
          <p:cNvSpPr/>
          <p:nvPr/>
        </p:nvSpPr>
        <p:spPr>
          <a:xfrm>
            <a:off x="190501" y="1794949"/>
            <a:ext cx="2840564" cy="707886"/>
          </a:xfrm>
          <a:prstGeom prst="rect">
            <a:avLst/>
          </a:prstGeom>
        </p:spPr>
        <p:txBody>
          <a:bodyPr wrap="square">
            <a:spAutoFit/>
          </a:bodyPr>
          <a:lstStyle/>
          <a:p>
            <a:pPr algn="ctr"/>
            <a:r>
              <a:rPr lang="en-US" sz="2000" dirty="0">
                <a:latin typeface="Avenir Black"/>
                <a:cs typeface="Avenir Black"/>
              </a:rPr>
              <a:t>Within-Subjects   Design</a:t>
            </a:r>
          </a:p>
        </p:txBody>
      </p:sp>
      <p:sp>
        <p:nvSpPr>
          <p:cNvPr id="15" name="Rectangle 14"/>
          <p:cNvSpPr/>
          <p:nvPr/>
        </p:nvSpPr>
        <p:spPr>
          <a:xfrm>
            <a:off x="279398" y="2515491"/>
            <a:ext cx="2734734" cy="3877985"/>
          </a:xfrm>
          <a:prstGeom prst="rect">
            <a:avLst/>
          </a:prstGeom>
        </p:spPr>
        <p:txBody>
          <a:bodyPr wrap="square">
            <a:spAutoFit/>
          </a:bodyPr>
          <a:lstStyle/>
          <a:p>
            <a:pPr>
              <a:spcAft>
                <a:spcPts val="1800"/>
              </a:spcAft>
            </a:pPr>
            <a:r>
              <a:rPr lang="en-US" dirty="0">
                <a:latin typeface="Avenir Book"/>
                <a:cs typeface="Avenir Book"/>
              </a:rPr>
              <a:t>Recruit a random sample of Purchase students</a:t>
            </a:r>
          </a:p>
          <a:p>
            <a:pPr>
              <a:spcAft>
                <a:spcPts val="1800"/>
              </a:spcAft>
            </a:pPr>
            <a:r>
              <a:rPr lang="en-US" dirty="0">
                <a:latin typeface="Avenir Book"/>
                <a:cs typeface="Avenir Book"/>
              </a:rPr>
              <a:t>They complete two tasks: drink and rate the generic beer, and drink and rate the same beer labeled “Purchase Brew.” Order of tasks </a:t>
            </a:r>
            <a:r>
              <a:rPr lang="en-US" i="1" dirty="0">
                <a:latin typeface="Avenir Book"/>
                <a:cs typeface="Avenir Book"/>
              </a:rPr>
              <a:t>counterbalanced </a:t>
            </a:r>
          </a:p>
          <a:p>
            <a:pPr>
              <a:spcAft>
                <a:spcPts val="1800"/>
              </a:spcAft>
            </a:pPr>
            <a:r>
              <a:rPr lang="en-US" dirty="0">
                <a:latin typeface="Avenir Book"/>
                <a:cs typeface="Avenir Book"/>
              </a:rPr>
              <a:t>Use a </a:t>
            </a:r>
            <a:r>
              <a:rPr lang="en-US" dirty="0">
                <a:solidFill>
                  <a:schemeClr val="accent4"/>
                </a:solidFill>
                <a:latin typeface="Avenir Black"/>
                <a:cs typeface="Avenir Black"/>
              </a:rPr>
              <a:t>paired (related) samples t-test </a:t>
            </a:r>
            <a:r>
              <a:rPr lang="en-US" dirty="0">
                <a:latin typeface="Avenir Book"/>
                <a:cs typeface="Avenir Book"/>
              </a:rPr>
              <a:t>to compare the means</a:t>
            </a:r>
            <a:endParaRPr lang="en-US" dirty="0"/>
          </a:p>
        </p:txBody>
      </p:sp>
    </p:spTree>
    <p:extLst>
      <p:ext uri="{BB962C8B-B14F-4D97-AF65-F5344CB8AC3E}">
        <p14:creationId xmlns:p14="http://schemas.microsoft.com/office/powerpoint/2010/main" val="427255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Independent Samples T-Test</a:t>
            </a:r>
            <a:endParaRPr lang="en-US" dirty="0"/>
          </a:p>
        </p:txBody>
      </p:sp>
    </p:spTree>
    <p:extLst>
      <p:ext uri="{BB962C8B-B14F-4D97-AF65-F5344CB8AC3E}">
        <p14:creationId xmlns:p14="http://schemas.microsoft.com/office/powerpoint/2010/main" val="2437567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42340"/>
            <a:ext cx="9144000" cy="9906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100" normalizeH="0" baseline="0" noProof="0" dirty="0">
                <a:ln>
                  <a:noFill/>
                </a:ln>
                <a:solidFill>
                  <a:schemeClr val="tx2"/>
                </a:solidFill>
                <a:effectLst/>
                <a:uLnTx/>
                <a:uFillTx/>
                <a:latin typeface="Avenir Black"/>
                <a:ea typeface="+mj-ea"/>
                <a:cs typeface="Avenir Black"/>
              </a:rPr>
              <a:t>Do Purchase students prefer “Purchase Brew”?</a:t>
            </a:r>
          </a:p>
        </p:txBody>
      </p:sp>
      <p:sp>
        <p:nvSpPr>
          <p:cNvPr id="20" name="Rectangle 19"/>
          <p:cNvSpPr/>
          <p:nvPr/>
        </p:nvSpPr>
        <p:spPr>
          <a:xfrm>
            <a:off x="254000" y="1625595"/>
            <a:ext cx="2827867" cy="4876800"/>
          </a:xfrm>
          <a:prstGeom prst="rect">
            <a:avLst/>
          </a:prstGeom>
          <a:no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22" name="Rectangle 21"/>
          <p:cNvSpPr/>
          <p:nvPr/>
        </p:nvSpPr>
        <p:spPr>
          <a:xfrm>
            <a:off x="47013" y="836936"/>
            <a:ext cx="3267241" cy="830997"/>
          </a:xfrm>
          <a:prstGeom prst="rect">
            <a:avLst/>
          </a:prstGeom>
        </p:spPr>
        <p:txBody>
          <a:bodyPr wrap="none">
            <a:spAutoFit/>
          </a:bodyPr>
          <a:lstStyle/>
          <a:p>
            <a:pPr algn="ctr"/>
            <a:r>
              <a:rPr lang="en-US" sz="2400" dirty="0">
                <a:solidFill>
                  <a:srgbClr val="9BBB59"/>
                </a:solidFill>
                <a:latin typeface="Avenir Black"/>
                <a:cs typeface="Avenir Black"/>
              </a:rPr>
              <a:t>Independent Samples </a:t>
            </a:r>
          </a:p>
          <a:p>
            <a:pPr algn="ctr"/>
            <a:r>
              <a:rPr lang="en-US" sz="2400" dirty="0">
                <a:solidFill>
                  <a:srgbClr val="9BBB59"/>
                </a:solidFill>
                <a:latin typeface="Avenir Black"/>
                <a:cs typeface="Avenir Black"/>
              </a:rPr>
              <a:t>T-test</a:t>
            </a:r>
            <a:endParaRPr lang="en-US" sz="2400" dirty="0">
              <a:solidFill>
                <a:srgbClr val="9BBB59"/>
              </a:solidFill>
            </a:endParaRPr>
          </a:p>
        </p:txBody>
      </p:sp>
      <p:sp>
        <p:nvSpPr>
          <p:cNvPr id="12" name="Rectangle 11"/>
          <p:cNvSpPr/>
          <p:nvPr/>
        </p:nvSpPr>
        <p:spPr>
          <a:xfrm>
            <a:off x="241301" y="1710272"/>
            <a:ext cx="2840564" cy="707886"/>
          </a:xfrm>
          <a:prstGeom prst="rect">
            <a:avLst/>
          </a:prstGeom>
        </p:spPr>
        <p:txBody>
          <a:bodyPr wrap="square">
            <a:spAutoFit/>
          </a:bodyPr>
          <a:lstStyle/>
          <a:p>
            <a:pPr algn="ctr"/>
            <a:r>
              <a:rPr lang="en-US" sz="2000" dirty="0">
                <a:latin typeface="Avenir Black"/>
                <a:cs typeface="Avenir Black"/>
              </a:rPr>
              <a:t>Between-Subjects   Design</a:t>
            </a:r>
          </a:p>
        </p:txBody>
      </p:sp>
      <p:sp>
        <p:nvSpPr>
          <p:cNvPr id="13" name="Rectangle 12"/>
          <p:cNvSpPr/>
          <p:nvPr/>
        </p:nvSpPr>
        <p:spPr>
          <a:xfrm>
            <a:off x="313267" y="2624665"/>
            <a:ext cx="2734734" cy="3600986"/>
          </a:xfrm>
          <a:prstGeom prst="rect">
            <a:avLst/>
          </a:prstGeom>
        </p:spPr>
        <p:txBody>
          <a:bodyPr wrap="square">
            <a:spAutoFit/>
          </a:bodyPr>
          <a:lstStyle/>
          <a:p>
            <a:pPr>
              <a:spcAft>
                <a:spcPts val="1800"/>
              </a:spcAft>
            </a:pPr>
            <a:r>
              <a:rPr lang="en-US" dirty="0">
                <a:latin typeface="Avenir Book"/>
                <a:cs typeface="Avenir Book"/>
              </a:rPr>
              <a:t>Recruit a random sample of Purchase students</a:t>
            </a:r>
          </a:p>
          <a:p>
            <a:pPr>
              <a:spcAft>
                <a:spcPts val="1800"/>
              </a:spcAft>
            </a:pPr>
            <a:r>
              <a:rPr lang="en-US" u="sng" dirty="0">
                <a:latin typeface="Avenir Book"/>
                <a:cs typeface="Avenir Book"/>
              </a:rPr>
              <a:t>2 Conditions</a:t>
            </a:r>
            <a:r>
              <a:rPr lang="en-US" dirty="0">
                <a:latin typeface="Avenir Book"/>
                <a:cs typeface="Avenir Book"/>
              </a:rPr>
              <a:t>: </a:t>
            </a:r>
            <a:r>
              <a:rPr lang="en-US" i="1" dirty="0">
                <a:latin typeface="Avenir Book"/>
                <a:cs typeface="Avenir Book"/>
              </a:rPr>
              <a:t>Randomly assign </a:t>
            </a:r>
            <a:r>
              <a:rPr lang="en-US" dirty="0">
                <a:latin typeface="Avenir Book"/>
                <a:cs typeface="Avenir Book"/>
              </a:rPr>
              <a:t>half to drink and rate the generic beer, half to drink and rate the same beer labeled “Purchase Brew” </a:t>
            </a:r>
          </a:p>
          <a:p>
            <a:pPr>
              <a:spcAft>
                <a:spcPts val="1800"/>
              </a:spcAft>
            </a:pPr>
            <a:r>
              <a:rPr lang="en-US" dirty="0">
                <a:latin typeface="Avenir Book"/>
                <a:cs typeface="Avenir Book"/>
              </a:rPr>
              <a:t>Use an </a:t>
            </a:r>
            <a:r>
              <a:rPr lang="en-US" dirty="0">
                <a:solidFill>
                  <a:schemeClr val="accent3"/>
                </a:solidFill>
                <a:latin typeface="Avenir Black"/>
                <a:cs typeface="Avenir Black"/>
              </a:rPr>
              <a:t>independent samples t-test </a:t>
            </a:r>
            <a:r>
              <a:rPr lang="en-US" dirty="0">
                <a:latin typeface="Avenir Book"/>
                <a:cs typeface="Avenir Book"/>
              </a:rPr>
              <a:t>to compare the means</a:t>
            </a:r>
            <a:endParaRPr lang="en-US" dirty="0"/>
          </a:p>
        </p:txBody>
      </p:sp>
      <p:pic>
        <p:nvPicPr>
          <p:cNvPr id="2" name="Picture 1" descr="Beer3dat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4939" y="1270001"/>
            <a:ext cx="3659596" cy="5147730"/>
          </a:xfrm>
          <a:prstGeom prst="rect">
            <a:avLst/>
          </a:prstGeom>
        </p:spPr>
      </p:pic>
    </p:spTree>
    <p:extLst>
      <p:ext uri="{BB962C8B-B14F-4D97-AF65-F5344CB8AC3E}">
        <p14:creationId xmlns:p14="http://schemas.microsoft.com/office/powerpoint/2010/main" val="6332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42340"/>
            <a:ext cx="9144000" cy="9906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100" normalizeH="0" baseline="0" noProof="0" dirty="0">
                <a:ln>
                  <a:noFill/>
                </a:ln>
                <a:solidFill>
                  <a:schemeClr val="tx2"/>
                </a:solidFill>
                <a:effectLst/>
                <a:uLnTx/>
                <a:uFillTx/>
                <a:latin typeface="Avenir Black"/>
                <a:ea typeface="+mj-ea"/>
                <a:cs typeface="Avenir Black"/>
              </a:rPr>
              <a:t>Do Purchase students prefer “Purchase Brew”?</a:t>
            </a:r>
          </a:p>
        </p:txBody>
      </p:sp>
      <p:sp>
        <p:nvSpPr>
          <p:cNvPr id="20" name="Rectangle 19"/>
          <p:cNvSpPr/>
          <p:nvPr/>
        </p:nvSpPr>
        <p:spPr>
          <a:xfrm>
            <a:off x="254000" y="1625595"/>
            <a:ext cx="2827867" cy="4876800"/>
          </a:xfrm>
          <a:prstGeom prst="rect">
            <a:avLst/>
          </a:prstGeom>
          <a:no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22" name="Rectangle 21"/>
          <p:cNvSpPr/>
          <p:nvPr/>
        </p:nvSpPr>
        <p:spPr>
          <a:xfrm>
            <a:off x="47013" y="855888"/>
            <a:ext cx="3267241" cy="830997"/>
          </a:xfrm>
          <a:prstGeom prst="rect">
            <a:avLst/>
          </a:prstGeom>
        </p:spPr>
        <p:txBody>
          <a:bodyPr wrap="none">
            <a:spAutoFit/>
          </a:bodyPr>
          <a:lstStyle/>
          <a:p>
            <a:pPr algn="ctr"/>
            <a:r>
              <a:rPr lang="en-US" sz="2400" dirty="0">
                <a:solidFill>
                  <a:srgbClr val="9BBB59"/>
                </a:solidFill>
                <a:latin typeface="Avenir Black"/>
                <a:cs typeface="Avenir Black"/>
              </a:rPr>
              <a:t>Independent Samples </a:t>
            </a:r>
          </a:p>
          <a:p>
            <a:pPr algn="ctr"/>
            <a:r>
              <a:rPr lang="en-US" sz="2400" dirty="0">
                <a:solidFill>
                  <a:srgbClr val="9BBB59"/>
                </a:solidFill>
                <a:latin typeface="Avenir Black"/>
                <a:cs typeface="Avenir Black"/>
              </a:rPr>
              <a:t>T-test</a:t>
            </a:r>
            <a:endParaRPr lang="en-US" sz="2400" dirty="0">
              <a:solidFill>
                <a:srgbClr val="9BBB59"/>
              </a:solidFill>
            </a:endParaRPr>
          </a:p>
        </p:txBody>
      </p:sp>
      <p:sp>
        <p:nvSpPr>
          <p:cNvPr id="12" name="Rectangle 11"/>
          <p:cNvSpPr/>
          <p:nvPr/>
        </p:nvSpPr>
        <p:spPr>
          <a:xfrm>
            <a:off x="241301" y="1710272"/>
            <a:ext cx="2840564" cy="707886"/>
          </a:xfrm>
          <a:prstGeom prst="rect">
            <a:avLst/>
          </a:prstGeom>
        </p:spPr>
        <p:txBody>
          <a:bodyPr wrap="square">
            <a:spAutoFit/>
          </a:bodyPr>
          <a:lstStyle/>
          <a:p>
            <a:pPr algn="ctr"/>
            <a:r>
              <a:rPr lang="en-US" sz="2000" dirty="0">
                <a:latin typeface="Avenir Black"/>
                <a:cs typeface="Avenir Black"/>
              </a:rPr>
              <a:t>Between-Subjects   Design</a:t>
            </a:r>
          </a:p>
        </p:txBody>
      </p:sp>
      <p:sp>
        <p:nvSpPr>
          <p:cNvPr id="13" name="Rectangle 12"/>
          <p:cNvSpPr/>
          <p:nvPr/>
        </p:nvSpPr>
        <p:spPr>
          <a:xfrm>
            <a:off x="313267" y="2624665"/>
            <a:ext cx="2734734" cy="3600986"/>
          </a:xfrm>
          <a:prstGeom prst="rect">
            <a:avLst/>
          </a:prstGeom>
        </p:spPr>
        <p:txBody>
          <a:bodyPr wrap="square">
            <a:spAutoFit/>
          </a:bodyPr>
          <a:lstStyle/>
          <a:p>
            <a:pPr>
              <a:spcAft>
                <a:spcPts val="1800"/>
              </a:spcAft>
            </a:pPr>
            <a:r>
              <a:rPr lang="en-US" dirty="0">
                <a:latin typeface="Avenir Book"/>
                <a:cs typeface="Avenir Book"/>
              </a:rPr>
              <a:t>Recruit a random sample of Purchase students</a:t>
            </a:r>
          </a:p>
          <a:p>
            <a:pPr>
              <a:spcAft>
                <a:spcPts val="1800"/>
              </a:spcAft>
            </a:pPr>
            <a:r>
              <a:rPr lang="en-US" u="sng" dirty="0">
                <a:latin typeface="Avenir Book"/>
                <a:cs typeface="Avenir Book"/>
              </a:rPr>
              <a:t>2 Conditions</a:t>
            </a:r>
            <a:r>
              <a:rPr lang="en-US" dirty="0">
                <a:latin typeface="Avenir Book"/>
                <a:cs typeface="Avenir Book"/>
              </a:rPr>
              <a:t>: </a:t>
            </a:r>
            <a:r>
              <a:rPr lang="en-US" i="1" dirty="0">
                <a:latin typeface="Avenir Book"/>
                <a:cs typeface="Avenir Book"/>
              </a:rPr>
              <a:t>Randomly assign </a:t>
            </a:r>
            <a:r>
              <a:rPr lang="en-US" dirty="0">
                <a:latin typeface="Avenir Book"/>
                <a:cs typeface="Avenir Book"/>
              </a:rPr>
              <a:t>half to drink and rate the generic beer, half to drink and rate the same beer labeled “Purchase Brew” </a:t>
            </a:r>
          </a:p>
          <a:p>
            <a:pPr>
              <a:spcAft>
                <a:spcPts val="1800"/>
              </a:spcAft>
            </a:pPr>
            <a:r>
              <a:rPr lang="en-US" dirty="0">
                <a:latin typeface="Avenir Book"/>
                <a:cs typeface="Avenir Book"/>
              </a:rPr>
              <a:t>Use an </a:t>
            </a:r>
            <a:r>
              <a:rPr lang="en-US" dirty="0">
                <a:solidFill>
                  <a:schemeClr val="accent3"/>
                </a:solidFill>
                <a:latin typeface="Avenir Black"/>
                <a:cs typeface="Avenir Black"/>
              </a:rPr>
              <a:t>independent samples t-test </a:t>
            </a:r>
            <a:r>
              <a:rPr lang="en-US" dirty="0">
                <a:latin typeface="Avenir Book"/>
                <a:cs typeface="Avenir Book"/>
              </a:rPr>
              <a:t>to compare the means</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811350395"/>
              </p:ext>
            </p:extLst>
          </p:nvPr>
        </p:nvGraphicFramePr>
        <p:xfrm>
          <a:off x="3585706" y="3429872"/>
          <a:ext cx="4713140" cy="1359046"/>
        </p:xfrm>
        <a:graphic>
          <a:graphicData uri="http://schemas.openxmlformats.org/presentationml/2006/ole">
            <mc:AlternateContent xmlns:mc="http://schemas.openxmlformats.org/markup-compatibility/2006">
              <mc:Choice xmlns:v="urn:schemas-microsoft-com:vml" Requires="v">
                <p:oleObj spid="_x0000_s351365" name="Equation" r:id="rId4" imgW="2120900" imgH="609600" progId="Equation.3">
                  <p:embed/>
                </p:oleObj>
              </mc:Choice>
              <mc:Fallback>
                <p:oleObj name="Equation" r:id="rId4" imgW="2120900" imgH="609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5706" y="3429872"/>
                        <a:ext cx="4713140" cy="1359046"/>
                      </a:xfrm>
                      <a:prstGeom prst="rect">
                        <a:avLst/>
                      </a:prstGeom>
                      <a:noFill/>
                      <a:extLst/>
                    </p:spPr>
                  </p:pic>
                </p:oleObj>
              </mc:Fallback>
            </mc:AlternateContent>
          </a:graphicData>
        </a:graphic>
      </p:graphicFrame>
      <p:sp>
        <p:nvSpPr>
          <p:cNvPr id="9" name="Rectangle 8"/>
          <p:cNvSpPr/>
          <p:nvPr/>
        </p:nvSpPr>
        <p:spPr>
          <a:xfrm>
            <a:off x="3454403" y="1271387"/>
            <a:ext cx="5266264" cy="1508105"/>
          </a:xfrm>
          <a:prstGeom prst="rect">
            <a:avLst/>
          </a:prstGeom>
        </p:spPr>
        <p:txBody>
          <a:bodyPr wrap="square">
            <a:spAutoFit/>
          </a:bodyPr>
          <a:lstStyle/>
          <a:p>
            <a:pPr>
              <a:spcAft>
                <a:spcPts val="1200"/>
              </a:spcAft>
            </a:pPr>
            <a:r>
              <a:rPr lang="en-US" sz="2400" dirty="0">
                <a:latin typeface="Avenir Black"/>
                <a:cs typeface="Avenir Black"/>
              </a:rPr>
              <a:t>H</a:t>
            </a:r>
            <a:r>
              <a:rPr lang="en-US" sz="2400" baseline="-25000" dirty="0">
                <a:latin typeface="Avenir Black"/>
                <a:cs typeface="Avenir Black"/>
              </a:rPr>
              <a:t>0</a:t>
            </a:r>
            <a:r>
              <a:rPr lang="en-US" sz="2400" dirty="0">
                <a:latin typeface="Avenir Book"/>
                <a:cs typeface="Avenir Book"/>
              </a:rPr>
              <a:t>: </a:t>
            </a:r>
            <a:r>
              <a:rPr lang="en-US" sz="2400" dirty="0" err="1">
                <a:latin typeface="Avenir Book"/>
                <a:cs typeface="Avenir Book"/>
              </a:rPr>
              <a:t>μ</a:t>
            </a:r>
            <a:r>
              <a:rPr lang="en-US" sz="2400" baseline="-25000" dirty="0" err="1">
                <a:latin typeface="Avenir Book"/>
                <a:cs typeface="Avenir Book"/>
              </a:rPr>
              <a:t>generic</a:t>
            </a:r>
            <a:r>
              <a:rPr lang="en-US" sz="2400" dirty="0">
                <a:latin typeface="Avenir Book"/>
                <a:cs typeface="Avenir Book"/>
              </a:rPr>
              <a:t> = </a:t>
            </a:r>
            <a:r>
              <a:rPr lang="en-US" sz="2400" dirty="0" err="1">
                <a:latin typeface="Avenir Book"/>
                <a:cs typeface="Avenir Book"/>
              </a:rPr>
              <a:t>μ</a:t>
            </a:r>
            <a:r>
              <a:rPr lang="en-US" sz="2400" baseline="-25000" dirty="0" err="1">
                <a:latin typeface="Avenir Book"/>
                <a:cs typeface="Avenir Book"/>
              </a:rPr>
              <a:t>PB</a:t>
            </a:r>
            <a:r>
              <a:rPr lang="en-US" sz="2400" baseline="-25000" dirty="0">
                <a:latin typeface="Avenir Book"/>
                <a:cs typeface="Avenir Book"/>
              </a:rPr>
              <a:t>   </a:t>
            </a:r>
            <a:r>
              <a:rPr lang="en-US" sz="2400" dirty="0">
                <a:latin typeface="Avenir Book"/>
                <a:cs typeface="Avenir Book"/>
              </a:rPr>
              <a:t>or</a:t>
            </a:r>
            <a:r>
              <a:rPr lang="en-US" sz="2400" baseline="-25000" dirty="0">
                <a:latin typeface="Avenir Book"/>
                <a:cs typeface="Avenir Book"/>
              </a:rPr>
              <a:t>     </a:t>
            </a:r>
            <a:r>
              <a:rPr lang="en-US" sz="2400" dirty="0" err="1">
                <a:latin typeface="Avenir Book"/>
                <a:cs typeface="Avenir Book"/>
              </a:rPr>
              <a:t>μ</a:t>
            </a:r>
            <a:r>
              <a:rPr lang="en-US" sz="2400" baseline="-25000" dirty="0" err="1">
                <a:latin typeface="Avenir Book"/>
                <a:cs typeface="Avenir Book"/>
              </a:rPr>
              <a:t>generic</a:t>
            </a:r>
            <a:r>
              <a:rPr lang="en-US" sz="2400" dirty="0">
                <a:latin typeface="Avenir Book"/>
                <a:cs typeface="Avenir Book"/>
              </a:rPr>
              <a:t> - </a:t>
            </a:r>
            <a:r>
              <a:rPr lang="en-US" sz="2400" dirty="0" err="1">
                <a:latin typeface="Avenir Book"/>
                <a:cs typeface="Avenir Book"/>
              </a:rPr>
              <a:t>μ</a:t>
            </a:r>
            <a:r>
              <a:rPr lang="en-US" sz="2400" baseline="-25000" dirty="0" err="1">
                <a:latin typeface="Avenir Book"/>
                <a:cs typeface="Avenir Book"/>
              </a:rPr>
              <a:t>PB</a:t>
            </a:r>
            <a:r>
              <a:rPr lang="en-US" sz="2400" baseline="-25000" dirty="0">
                <a:latin typeface="Avenir Book"/>
                <a:cs typeface="Avenir Book"/>
              </a:rPr>
              <a:t>  </a:t>
            </a:r>
            <a:r>
              <a:rPr lang="en-US" sz="2400" dirty="0">
                <a:latin typeface="Avenir Book"/>
                <a:cs typeface="Avenir Book"/>
              </a:rPr>
              <a:t>= 0</a:t>
            </a:r>
          </a:p>
          <a:p>
            <a:pPr>
              <a:spcAft>
                <a:spcPts val="1200"/>
              </a:spcAft>
            </a:pPr>
            <a:r>
              <a:rPr lang="en-US" sz="2400" dirty="0">
                <a:latin typeface="Avenir Black"/>
                <a:cs typeface="Avenir Black"/>
              </a:rPr>
              <a:t>H</a:t>
            </a:r>
            <a:r>
              <a:rPr lang="en-US" sz="2400" baseline="-25000" dirty="0">
                <a:latin typeface="Avenir Black"/>
                <a:cs typeface="Avenir Black"/>
              </a:rPr>
              <a:t>1</a:t>
            </a:r>
            <a:r>
              <a:rPr lang="en-US" sz="2400" dirty="0">
                <a:latin typeface="Avenir Book"/>
                <a:cs typeface="Avenir Book"/>
              </a:rPr>
              <a:t>: </a:t>
            </a:r>
            <a:r>
              <a:rPr lang="en-US" sz="2400" dirty="0" err="1">
                <a:latin typeface="Avenir Book"/>
                <a:cs typeface="Avenir Book"/>
              </a:rPr>
              <a:t>μ</a:t>
            </a:r>
            <a:r>
              <a:rPr lang="en-US" sz="2400" baseline="-25000" dirty="0" err="1">
                <a:latin typeface="Avenir Book"/>
                <a:cs typeface="Avenir Book"/>
              </a:rPr>
              <a:t>generic</a:t>
            </a:r>
            <a:r>
              <a:rPr lang="en-US" sz="2400" dirty="0">
                <a:latin typeface="Avenir Book"/>
                <a:cs typeface="Avenir Book"/>
              </a:rPr>
              <a:t> ≠ </a:t>
            </a:r>
            <a:r>
              <a:rPr lang="en-US" sz="2400" dirty="0" err="1">
                <a:latin typeface="Avenir Book"/>
                <a:cs typeface="Avenir Book"/>
              </a:rPr>
              <a:t>μ</a:t>
            </a:r>
            <a:r>
              <a:rPr lang="en-US" sz="2400" baseline="-25000" dirty="0" err="1">
                <a:latin typeface="Avenir Book"/>
                <a:cs typeface="Avenir Book"/>
              </a:rPr>
              <a:t>PB</a:t>
            </a:r>
            <a:r>
              <a:rPr lang="en-US" sz="2400" baseline="-25000" dirty="0">
                <a:latin typeface="Avenir Book"/>
                <a:cs typeface="Avenir Book"/>
              </a:rPr>
              <a:t>   </a:t>
            </a:r>
            <a:r>
              <a:rPr lang="en-US" sz="2400" dirty="0">
                <a:latin typeface="Avenir Book"/>
                <a:cs typeface="Avenir Book"/>
              </a:rPr>
              <a:t>or</a:t>
            </a:r>
            <a:r>
              <a:rPr lang="en-US" sz="2400" baseline="-25000" dirty="0">
                <a:latin typeface="Avenir Book"/>
                <a:cs typeface="Avenir Book"/>
              </a:rPr>
              <a:t>     </a:t>
            </a:r>
            <a:r>
              <a:rPr lang="en-US" sz="2400" dirty="0" err="1">
                <a:latin typeface="Avenir Book"/>
                <a:cs typeface="Avenir Book"/>
              </a:rPr>
              <a:t>μ</a:t>
            </a:r>
            <a:r>
              <a:rPr lang="en-US" sz="2400" baseline="-25000" dirty="0" err="1">
                <a:latin typeface="Avenir Book"/>
                <a:cs typeface="Avenir Book"/>
              </a:rPr>
              <a:t>generic</a:t>
            </a:r>
            <a:r>
              <a:rPr lang="en-US" sz="2400" dirty="0">
                <a:latin typeface="Avenir Book"/>
                <a:cs typeface="Avenir Book"/>
              </a:rPr>
              <a:t> - </a:t>
            </a:r>
            <a:r>
              <a:rPr lang="en-US" sz="2400" dirty="0" err="1">
                <a:latin typeface="Avenir Book"/>
                <a:cs typeface="Avenir Book"/>
              </a:rPr>
              <a:t>μ</a:t>
            </a:r>
            <a:r>
              <a:rPr lang="en-US" sz="2400" baseline="-25000" dirty="0" err="1">
                <a:latin typeface="Avenir Book"/>
                <a:cs typeface="Avenir Book"/>
              </a:rPr>
              <a:t>PB</a:t>
            </a:r>
            <a:r>
              <a:rPr lang="en-US" sz="2400" baseline="-25000" dirty="0">
                <a:latin typeface="Avenir Book"/>
                <a:cs typeface="Avenir Book"/>
              </a:rPr>
              <a:t>  </a:t>
            </a:r>
            <a:r>
              <a:rPr lang="en-US" sz="2400" dirty="0">
                <a:latin typeface="Avenir Book"/>
                <a:cs typeface="Avenir Book"/>
              </a:rPr>
              <a:t>≠ 0</a:t>
            </a:r>
          </a:p>
          <a:p>
            <a:r>
              <a:rPr lang="en-US" sz="2400" dirty="0">
                <a:latin typeface="Avenir Book"/>
                <a:cs typeface="Avenir Book"/>
              </a:rPr>
              <a:t>    </a:t>
            </a:r>
          </a:p>
        </p:txBody>
      </p:sp>
      <p:sp>
        <p:nvSpPr>
          <p:cNvPr id="11" name="Down Arrow Callout 10"/>
          <p:cNvSpPr/>
          <p:nvPr/>
        </p:nvSpPr>
        <p:spPr>
          <a:xfrm>
            <a:off x="3992105" y="1464378"/>
            <a:ext cx="2167630" cy="2036467"/>
          </a:xfrm>
          <a:prstGeom prst="downArrowCallout">
            <a:avLst>
              <a:gd name="adj1" fmla="val 13841"/>
              <a:gd name="adj2" fmla="val 17827"/>
              <a:gd name="adj3" fmla="val 20217"/>
              <a:gd name="adj4" fmla="val 6497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Avenir Book"/>
                <a:cs typeface="Avenir Book"/>
              </a:rPr>
              <a:t>Difference between the two sample means</a:t>
            </a:r>
          </a:p>
          <a:p>
            <a:pPr algn="ctr"/>
            <a:r>
              <a:rPr lang="en-US" sz="1600" dirty="0">
                <a:latin typeface="Avenir Book"/>
                <a:cs typeface="Avenir Book"/>
              </a:rPr>
              <a:t>(obtained from sample data)</a:t>
            </a:r>
          </a:p>
        </p:txBody>
      </p:sp>
      <p:sp>
        <p:nvSpPr>
          <p:cNvPr id="14" name="Down Arrow Callout 13"/>
          <p:cNvSpPr/>
          <p:nvPr/>
        </p:nvSpPr>
        <p:spPr>
          <a:xfrm>
            <a:off x="6306378" y="1473607"/>
            <a:ext cx="1992468" cy="2036466"/>
          </a:xfrm>
          <a:prstGeom prst="downArrowCallout">
            <a:avLst>
              <a:gd name="adj1" fmla="val 13841"/>
              <a:gd name="adj2" fmla="val 17827"/>
              <a:gd name="adj3" fmla="val 20217"/>
              <a:gd name="adj4" fmla="val 6497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Avenir Book"/>
                <a:cs typeface="Avenir Book"/>
              </a:rPr>
              <a:t>Difference between the two population means</a:t>
            </a:r>
          </a:p>
          <a:p>
            <a:pPr algn="ctr"/>
            <a:r>
              <a:rPr lang="en-US" sz="1600" dirty="0">
                <a:latin typeface="Avenir Book"/>
                <a:cs typeface="Avenir Book"/>
              </a:rPr>
              <a:t>(obtained from </a:t>
            </a:r>
            <a:r>
              <a:rPr lang="en-US" sz="1600" i="1" dirty="0">
                <a:latin typeface="Avenir Book"/>
                <a:cs typeface="Avenir Book"/>
              </a:rPr>
              <a:t>H</a:t>
            </a:r>
            <a:r>
              <a:rPr lang="en-US" sz="1600" i="1" baseline="-25000" dirty="0">
                <a:latin typeface="Avenir Book"/>
                <a:cs typeface="Avenir Book"/>
              </a:rPr>
              <a:t>0</a:t>
            </a:r>
            <a:r>
              <a:rPr lang="en-US" sz="1600" dirty="0">
                <a:latin typeface="Avenir Book"/>
                <a:cs typeface="Avenir Book"/>
              </a:rPr>
              <a:t>)</a:t>
            </a:r>
          </a:p>
        </p:txBody>
      </p:sp>
      <p:sp>
        <p:nvSpPr>
          <p:cNvPr id="15" name="Left Arrow Callout 14"/>
          <p:cNvSpPr/>
          <p:nvPr/>
        </p:nvSpPr>
        <p:spPr>
          <a:xfrm>
            <a:off x="6925731" y="3149596"/>
            <a:ext cx="2132418" cy="2573991"/>
          </a:xfrm>
          <a:prstGeom prst="leftArrowCallout">
            <a:avLst>
              <a:gd name="adj1" fmla="val 25000"/>
              <a:gd name="adj2" fmla="val 25000"/>
              <a:gd name="adj3" fmla="val 25000"/>
              <a:gd name="adj4" fmla="val 5774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latin typeface="Avenir Book"/>
                <a:cs typeface="Avenir Book"/>
              </a:rPr>
              <a:t>The estimated standard error of </a:t>
            </a:r>
            <a:r>
              <a:rPr lang="en-US" sz="1600" i="1" dirty="0">
                <a:latin typeface="Avenir Book"/>
                <a:cs typeface="Avenir Book"/>
              </a:rPr>
              <a:t>the difference in means</a:t>
            </a:r>
            <a:r>
              <a:rPr lang="en-US" sz="1600" dirty="0">
                <a:latin typeface="Avenir Book"/>
                <a:cs typeface="Avenir Book"/>
              </a:rPr>
              <a:t>, NOT the standard error of </a:t>
            </a:r>
            <a:r>
              <a:rPr lang="en-US" sz="1600" i="1" dirty="0">
                <a:latin typeface="Avenir Book"/>
                <a:cs typeface="Avenir Book"/>
              </a:rPr>
              <a:t>M</a:t>
            </a:r>
            <a:r>
              <a:rPr lang="en-US" sz="1600" i="1" baseline="-25000" dirty="0">
                <a:latin typeface="Avenir Book"/>
                <a:cs typeface="Avenir Book"/>
              </a:rPr>
              <a:t>1</a:t>
            </a:r>
            <a:r>
              <a:rPr lang="en-US" sz="1600" dirty="0">
                <a:latin typeface="Avenir Book"/>
                <a:cs typeface="Avenir Book"/>
              </a:rPr>
              <a:t> minus </a:t>
            </a:r>
            <a:r>
              <a:rPr lang="en-US" sz="1600" i="1" dirty="0">
                <a:latin typeface="Avenir Book"/>
                <a:cs typeface="Avenir Book"/>
              </a:rPr>
              <a:t>M</a:t>
            </a:r>
            <a:r>
              <a:rPr lang="en-US" sz="1600" i="1" baseline="-25000" dirty="0">
                <a:latin typeface="Avenir Book"/>
                <a:cs typeface="Avenir Book"/>
              </a:rPr>
              <a:t>2</a:t>
            </a:r>
          </a:p>
        </p:txBody>
      </p:sp>
      <p:graphicFrame>
        <p:nvGraphicFramePr>
          <p:cNvPr id="16" name="Object 7"/>
          <p:cNvGraphicFramePr>
            <a:graphicFrameLocks noChangeAspect="1"/>
          </p:cNvGraphicFramePr>
          <p:nvPr>
            <p:extLst>
              <p:ext uri="{D42A27DB-BD31-4B8C-83A1-F6EECF244321}">
                <p14:modId xmlns:p14="http://schemas.microsoft.com/office/powerpoint/2010/main" val="2271229154"/>
              </p:ext>
            </p:extLst>
          </p:nvPr>
        </p:nvGraphicFramePr>
        <p:xfrm>
          <a:off x="3266988" y="5845596"/>
          <a:ext cx="5717761" cy="656799"/>
        </p:xfrm>
        <a:graphic>
          <a:graphicData uri="http://schemas.openxmlformats.org/presentationml/2006/ole">
            <mc:AlternateContent xmlns:mc="http://schemas.openxmlformats.org/markup-compatibility/2006">
              <mc:Choice xmlns:v="urn:schemas-microsoft-com:vml" Requires="v">
                <p:oleObj spid="_x0000_s351366" name="Equation" r:id="rId6" imgW="3822700" imgH="431800" progId="Equation.3">
                  <p:embed/>
                </p:oleObj>
              </mc:Choice>
              <mc:Fallback>
                <p:oleObj name="Equation" r:id="rId6" imgW="3822700" imgH="431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6988" y="5845596"/>
                        <a:ext cx="5717761" cy="656799"/>
                      </a:xfrm>
                      <a:prstGeom prst="rect">
                        <a:avLst/>
                      </a:prstGeom>
                      <a:noFill/>
                      <a:extLst/>
                    </p:spPr>
                  </p:pic>
                </p:oleObj>
              </mc:Fallback>
            </mc:AlternateContent>
          </a:graphicData>
        </a:graphic>
      </p:graphicFrame>
      <p:sp>
        <p:nvSpPr>
          <p:cNvPr id="17" name="Right Arrow Callout 16"/>
          <p:cNvSpPr/>
          <p:nvPr/>
        </p:nvSpPr>
        <p:spPr>
          <a:xfrm>
            <a:off x="1540940" y="3098797"/>
            <a:ext cx="3843895" cy="2694495"/>
          </a:xfrm>
          <a:prstGeom prst="rightArrowCallout">
            <a:avLst>
              <a:gd name="adj1" fmla="val 11551"/>
              <a:gd name="adj2" fmla="val 10946"/>
              <a:gd name="adj3" fmla="val 15290"/>
              <a:gd name="adj4" fmla="val 5157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Avenir Book"/>
                <a:cs typeface="Avenir Book"/>
              </a:rPr>
              <a:t>Measures the amount of error that is expected when you use a sample mean difference (</a:t>
            </a:r>
            <a:r>
              <a:rPr lang="en-US" sz="1600" i="1" dirty="0">
                <a:latin typeface="Avenir Book"/>
                <a:cs typeface="Avenir Book"/>
              </a:rPr>
              <a:t>M</a:t>
            </a:r>
            <a:r>
              <a:rPr lang="en-US" sz="1600" i="1" baseline="-25000" dirty="0">
                <a:latin typeface="Avenir Book"/>
                <a:cs typeface="Avenir Book"/>
              </a:rPr>
              <a:t>1</a:t>
            </a:r>
            <a:r>
              <a:rPr lang="en-US" sz="1600" dirty="0">
                <a:latin typeface="Avenir Book"/>
                <a:cs typeface="Avenir Book"/>
              </a:rPr>
              <a:t> –</a:t>
            </a:r>
            <a:r>
              <a:rPr lang="en-US" sz="1600" i="1" dirty="0">
                <a:latin typeface="Avenir Book"/>
                <a:cs typeface="Avenir Book"/>
              </a:rPr>
              <a:t> M</a:t>
            </a:r>
            <a:r>
              <a:rPr lang="en-US" sz="1600" i="1" baseline="-25000" dirty="0">
                <a:latin typeface="Avenir Book"/>
                <a:cs typeface="Avenir Book"/>
              </a:rPr>
              <a:t>2</a:t>
            </a:r>
            <a:r>
              <a:rPr lang="en-US" sz="1600" dirty="0">
                <a:latin typeface="Avenir Book"/>
                <a:cs typeface="Avenir Book"/>
              </a:rPr>
              <a:t>) to predict a population mean difference (</a:t>
            </a:r>
            <a:r>
              <a:rPr lang="en-US" sz="1600" i="1" dirty="0">
                <a:latin typeface="Avenir Book"/>
                <a:cs typeface="Avenir Book"/>
              </a:rPr>
              <a:t>μ</a:t>
            </a:r>
            <a:r>
              <a:rPr lang="en-US" sz="1600" i="1" baseline="-25000" dirty="0">
                <a:latin typeface="Avenir Book"/>
                <a:cs typeface="Avenir Book"/>
              </a:rPr>
              <a:t>1 </a:t>
            </a:r>
            <a:r>
              <a:rPr lang="en-US" sz="1600" dirty="0">
                <a:latin typeface="Avenir Book"/>
                <a:cs typeface="Avenir Book"/>
              </a:rPr>
              <a:t>- </a:t>
            </a:r>
            <a:r>
              <a:rPr lang="en-US" sz="1600" i="1" dirty="0">
                <a:latin typeface="Avenir Book"/>
                <a:cs typeface="Avenir Book"/>
              </a:rPr>
              <a:t>μ</a:t>
            </a:r>
            <a:r>
              <a:rPr lang="en-US" sz="1600" i="1" baseline="-25000" dirty="0">
                <a:latin typeface="Avenir Book"/>
                <a:cs typeface="Avenir Book"/>
              </a:rPr>
              <a:t>2</a:t>
            </a:r>
            <a:r>
              <a:rPr lang="en-US" sz="1600" dirty="0">
                <a:latin typeface="Avenir Book"/>
                <a:cs typeface="Avenir Book"/>
              </a:rPr>
              <a:t>)</a:t>
            </a:r>
          </a:p>
        </p:txBody>
      </p:sp>
    </p:spTree>
    <p:extLst>
      <p:ext uri="{BB962C8B-B14F-4D97-AF65-F5344CB8AC3E}">
        <p14:creationId xmlns:p14="http://schemas.microsoft.com/office/powerpoint/2010/main" val="94855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4" grpId="0" animBg="1"/>
      <p:bldP spid="15"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75731" y="189973"/>
            <a:ext cx="8229600" cy="724429"/>
          </a:xfrm>
        </p:spPr>
        <p:txBody>
          <a:bodyPr>
            <a:normAutofit fontScale="90000"/>
          </a:bodyPr>
          <a:lstStyle/>
          <a:p>
            <a:r>
              <a:rPr lang="en-US" dirty="0">
                <a:latin typeface="Avenir Black"/>
                <a:cs typeface="Avenir Black"/>
              </a:rPr>
              <a:t>The </a:t>
            </a:r>
            <a:r>
              <a:rPr lang="en-US" i="1" dirty="0">
                <a:latin typeface="Avenir Black"/>
                <a:cs typeface="Avenir Black"/>
              </a:rPr>
              <a:t>t  </a:t>
            </a:r>
            <a:r>
              <a:rPr lang="en-US" dirty="0">
                <a:latin typeface="Avenir Black"/>
                <a:cs typeface="Avenir Black"/>
              </a:rPr>
              <a:t>Statistics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3628824886"/>
              </p:ext>
            </p:extLst>
          </p:nvPr>
        </p:nvGraphicFramePr>
        <p:xfrm>
          <a:off x="334679" y="1219199"/>
          <a:ext cx="8470652" cy="5267065"/>
        </p:xfrm>
        <a:graphic>
          <a:graphicData uri="http://schemas.openxmlformats.org/drawingml/2006/table">
            <a:tbl>
              <a:tblPr firstRow="1" firstCol="1" bandRow="1">
                <a:tableStyleId>{5C22544A-7EE6-4342-B048-85BDC9FD1C3A}</a:tableStyleId>
              </a:tblPr>
              <a:tblGrid>
                <a:gridCol w="1884716">
                  <a:extLst>
                    <a:ext uri="{9D8B030D-6E8A-4147-A177-3AD203B41FA5}">
                      <a16:colId xmlns:a16="http://schemas.microsoft.com/office/drawing/2014/main" val="20000"/>
                    </a:ext>
                  </a:extLst>
                </a:gridCol>
                <a:gridCol w="2928336">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408371">
                <a:tc>
                  <a:txBody>
                    <a:bodyPr/>
                    <a:lstStyle/>
                    <a:p>
                      <a:endParaRPr lang="en-US" dirty="0">
                        <a:latin typeface="Avenir Book"/>
                        <a:cs typeface="Avenir Book"/>
                      </a:endParaRPr>
                    </a:p>
                  </a:txBody>
                  <a:tcPr/>
                </a:tc>
                <a:tc>
                  <a:txBody>
                    <a:bodyPr/>
                    <a:lstStyle/>
                    <a:p>
                      <a:r>
                        <a:rPr lang="en-US" b="0" dirty="0">
                          <a:latin typeface="Avenir Black"/>
                          <a:cs typeface="Avenir Black"/>
                        </a:rPr>
                        <a:t>Single-sample </a:t>
                      </a:r>
                      <a:r>
                        <a:rPr lang="en-US" b="0" i="1" dirty="0">
                          <a:latin typeface="Avenir Black"/>
                          <a:cs typeface="Avenir Black"/>
                        </a:rPr>
                        <a:t>t</a:t>
                      </a:r>
                      <a:r>
                        <a:rPr lang="en-US" b="0" i="1" baseline="0" dirty="0">
                          <a:latin typeface="Avenir Black"/>
                          <a:cs typeface="Avenir Black"/>
                        </a:rPr>
                        <a:t> </a:t>
                      </a:r>
                      <a:r>
                        <a:rPr lang="en-US" b="0" i="0" baseline="0" dirty="0">
                          <a:latin typeface="Avenir Black"/>
                          <a:cs typeface="Avenir Black"/>
                        </a:rPr>
                        <a:t>statistic</a:t>
                      </a:r>
                      <a:endParaRPr lang="en-US" b="0" dirty="0">
                        <a:latin typeface="Avenir Black"/>
                        <a:cs typeface="Avenir Black"/>
                      </a:endParaRPr>
                    </a:p>
                  </a:txBody>
                  <a:tcPr anchor="b"/>
                </a:tc>
                <a:tc>
                  <a:txBody>
                    <a:bodyPr/>
                    <a:lstStyle/>
                    <a:p>
                      <a:r>
                        <a:rPr lang="en-US" b="0" dirty="0">
                          <a:latin typeface="Avenir Black"/>
                          <a:cs typeface="Avenir Black"/>
                        </a:rPr>
                        <a:t>Independent-samples </a:t>
                      </a:r>
                      <a:r>
                        <a:rPr lang="en-US" b="0" i="1" dirty="0">
                          <a:latin typeface="Avenir Black"/>
                          <a:cs typeface="Avenir Black"/>
                        </a:rPr>
                        <a:t>t</a:t>
                      </a:r>
                      <a:r>
                        <a:rPr lang="en-US" b="0" i="0" dirty="0">
                          <a:latin typeface="Avenir Black"/>
                          <a:cs typeface="Avenir Black"/>
                        </a:rPr>
                        <a:t> statistic</a:t>
                      </a:r>
                      <a:endParaRPr lang="en-US" b="0" dirty="0">
                        <a:latin typeface="Avenir Black"/>
                        <a:cs typeface="Avenir Black"/>
                      </a:endParaRPr>
                    </a:p>
                  </a:txBody>
                  <a:tcPr anchor="b"/>
                </a:tc>
                <a:extLst>
                  <a:ext uri="{0D108BD9-81ED-4DB2-BD59-A6C34878D82A}">
                    <a16:rowId xmlns:a16="http://schemas.microsoft.com/office/drawing/2014/main" val="10000"/>
                  </a:ext>
                </a:extLst>
              </a:tr>
              <a:tr h="1524296">
                <a:tc>
                  <a:txBody>
                    <a:bodyPr/>
                    <a:lstStyle/>
                    <a:p>
                      <a:r>
                        <a:rPr lang="en-US" b="0" dirty="0">
                          <a:latin typeface="Avenir Black"/>
                          <a:cs typeface="Avenir Black"/>
                        </a:rPr>
                        <a:t>Formula</a:t>
                      </a:r>
                    </a:p>
                  </a:txBody>
                  <a:tcPr/>
                </a:tc>
                <a:tc>
                  <a:txBody>
                    <a:bodyPr/>
                    <a:lstStyle/>
                    <a:p>
                      <a:endParaRPr lang="en-US" dirty="0">
                        <a:latin typeface="Avenir Book"/>
                        <a:cs typeface="Avenir Book"/>
                      </a:endParaRPr>
                    </a:p>
                    <a:p>
                      <a:endParaRPr lang="en-US" dirty="0">
                        <a:latin typeface="Avenir Book"/>
                        <a:cs typeface="Avenir Book"/>
                      </a:endParaRPr>
                    </a:p>
                    <a:p>
                      <a:endParaRPr lang="en-US" dirty="0">
                        <a:latin typeface="Avenir Book"/>
                        <a:cs typeface="Avenir Book"/>
                      </a:endParaRPr>
                    </a:p>
                    <a:p>
                      <a:endParaRPr lang="en-US" dirty="0">
                        <a:latin typeface="Avenir Book"/>
                        <a:cs typeface="Avenir Book"/>
                      </a:endParaRPr>
                    </a:p>
                    <a:p>
                      <a:endParaRPr lang="en-US" dirty="0">
                        <a:latin typeface="Avenir Book"/>
                        <a:cs typeface="Avenir Book"/>
                      </a:endParaRPr>
                    </a:p>
                  </a:txBody>
                  <a:tcPr/>
                </a:tc>
                <a:tc>
                  <a:txBody>
                    <a:bodyPr/>
                    <a:lstStyle/>
                    <a:p>
                      <a:endParaRPr lang="en-US" dirty="0">
                        <a:latin typeface="Avenir Book"/>
                        <a:cs typeface="Avenir Book"/>
                      </a:endParaRPr>
                    </a:p>
                    <a:p>
                      <a:endParaRPr lang="en-US" dirty="0">
                        <a:latin typeface="Avenir Book"/>
                        <a:cs typeface="Avenir Book"/>
                      </a:endParaRPr>
                    </a:p>
                    <a:p>
                      <a:endParaRPr lang="en-US" dirty="0">
                        <a:latin typeface="Avenir Book"/>
                        <a:cs typeface="Avenir Book"/>
                      </a:endParaRPr>
                    </a:p>
                    <a:p>
                      <a:endParaRPr lang="en-US" dirty="0">
                        <a:latin typeface="Avenir Book"/>
                        <a:cs typeface="Avenir Book"/>
                      </a:endParaRPr>
                    </a:p>
                  </a:txBody>
                  <a:tcPr/>
                </a:tc>
                <a:extLst>
                  <a:ext uri="{0D108BD9-81ED-4DB2-BD59-A6C34878D82A}">
                    <a16:rowId xmlns:a16="http://schemas.microsoft.com/office/drawing/2014/main" val="10001"/>
                  </a:ext>
                </a:extLst>
              </a:tr>
              <a:tr h="1524296">
                <a:tc>
                  <a:txBody>
                    <a:bodyPr/>
                    <a:lstStyle/>
                    <a:p>
                      <a:r>
                        <a:rPr lang="en-US" b="0" dirty="0">
                          <a:latin typeface="Avenir Black"/>
                          <a:cs typeface="Avenir Black"/>
                        </a:rPr>
                        <a:t>Numerator</a:t>
                      </a:r>
                    </a:p>
                  </a:txBody>
                  <a:tcPr/>
                </a:tc>
                <a:tc>
                  <a:txBody>
                    <a:bodyPr/>
                    <a:lstStyle/>
                    <a:p>
                      <a:pPr algn="l"/>
                      <a:r>
                        <a:rPr lang="en-US" dirty="0">
                          <a:latin typeface="Avenir Book"/>
                          <a:cs typeface="Avenir Book"/>
                        </a:rPr>
                        <a:t>Actual</a:t>
                      </a:r>
                      <a:r>
                        <a:rPr lang="en-US" baseline="0" dirty="0">
                          <a:latin typeface="Avenir Book"/>
                          <a:cs typeface="Avenir Book"/>
                        </a:rPr>
                        <a:t> difference between the sample mean and the hypothesized population mean</a:t>
                      </a:r>
                      <a:endParaRPr lang="en-US" dirty="0">
                        <a:latin typeface="Avenir Book"/>
                        <a:cs typeface="Avenir Book"/>
                      </a:endParaRPr>
                    </a:p>
                  </a:txBody>
                  <a:tcPr anchor="ctr"/>
                </a:tc>
                <a:tc>
                  <a:txBody>
                    <a:bodyPr/>
                    <a:lstStyle/>
                    <a:p>
                      <a:pPr algn="l"/>
                      <a:r>
                        <a:rPr lang="en-US" dirty="0">
                          <a:latin typeface="Avenir Book"/>
                          <a:cs typeface="Avenir Book"/>
                        </a:rPr>
                        <a:t>Actual difference between the two sample means and the hypothesized difference between the population means</a:t>
                      </a:r>
                    </a:p>
                  </a:txBody>
                  <a:tcPr anchor="ctr"/>
                </a:tc>
                <a:extLst>
                  <a:ext uri="{0D108BD9-81ED-4DB2-BD59-A6C34878D82A}">
                    <a16:rowId xmlns:a16="http://schemas.microsoft.com/office/drawing/2014/main" val="10002"/>
                  </a:ext>
                </a:extLst>
              </a:tr>
              <a:tr h="1810102">
                <a:tc>
                  <a:txBody>
                    <a:bodyPr/>
                    <a:lstStyle/>
                    <a:p>
                      <a:r>
                        <a:rPr lang="en-US" b="0" dirty="0">
                          <a:latin typeface="Avenir Black"/>
                          <a:cs typeface="Avenir Black"/>
                        </a:rPr>
                        <a:t>Denominator</a:t>
                      </a:r>
                    </a:p>
                  </a:txBody>
                  <a:tcPr/>
                </a:tc>
                <a:tc>
                  <a:txBody>
                    <a:bodyPr/>
                    <a:lstStyle/>
                    <a:p>
                      <a:pPr algn="l"/>
                      <a:r>
                        <a:rPr lang="en-US" sz="1800" dirty="0">
                          <a:latin typeface="Avenir Book"/>
                          <a:cs typeface="Avenir Book"/>
                        </a:rPr>
                        <a:t>Amount of expected</a:t>
                      </a:r>
                      <a:r>
                        <a:rPr lang="en-US" sz="1800" baseline="0" dirty="0">
                          <a:latin typeface="Avenir Book"/>
                          <a:cs typeface="Avenir Book"/>
                        </a:rPr>
                        <a:t> error</a:t>
                      </a:r>
                      <a:br>
                        <a:rPr lang="en-US" sz="1800" baseline="0" dirty="0">
                          <a:latin typeface="Avenir Book"/>
                          <a:cs typeface="Avenir Book"/>
                        </a:rPr>
                      </a:br>
                      <a:r>
                        <a:rPr lang="en-US" sz="1800" baseline="0" dirty="0">
                          <a:latin typeface="Avenir Book"/>
                          <a:cs typeface="Avenir Book"/>
                        </a:rPr>
                        <a:t>(estimated amount of error expected when we use a sample mean to represent a population mean)</a:t>
                      </a:r>
                      <a:endParaRPr lang="en-US" sz="1800" dirty="0">
                        <a:latin typeface="Avenir Book"/>
                        <a:cs typeface="Avenir Book"/>
                      </a:endParaRPr>
                    </a:p>
                  </a:txBody>
                  <a:tcPr anchor="ctr"/>
                </a:tc>
                <a:tc>
                  <a:txBody>
                    <a:bodyPr/>
                    <a:lstStyle/>
                    <a:p>
                      <a:pPr algn="l"/>
                      <a:r>
                        <a:rPr lang="en-US" sz="1800" dirty="0">
                          <a:latin typeface="Avenir Book"/>
                          <a:cs typeface="Avenir Book"/>
                        </a:rPr>
                        <a:t>Amount of expected error</a:t>
                      </a:r>
                    </a:p>
                    <a:p>
                      <a:pPr algn="l"/>
                      <a:r>
                        <a:rPr lang="en-US" sz="1800" dirty="0">
                          <a:latin typeface="Avenir Book"/>
                          <a:cs typeface="Avenir Book"/>
                        </a:rPr>
                        <a:t>(estimated</a:t>
                      </a:r>
                      <a:r>
                        <a:rPr lang="en-US" sz="1800" baseline="0" dirty="0">
                          <a:latin typeface="Avenir Book"/>
                          <a:cs typeface="Avenir Book"/>
                        </a:rPr>
                        <a:t> amount of error expected when you use a sample mean </a:t>
                      </a:r>
                      <a:r>
                        <a:rPr lang="en-US" sz="1800" i="1" baseline="0" dirty="0">
                          <a:latin typeface="Avenir Book"/>
                          <a:cs typeface="Avenir Book"/>
                        </a:rPr>
                        <a:t>difference</a:t>
                      </a:r>
                      <a:r>
                        <a:rPr lang="en-US" sz="1800" i="0" baseline="0" dirty="0">
                          <a:latin typeface="Avenir Book"/>
                          <a:cs typeface="Avenir Book"/>
                        </a:rPr>
                        <a:t> to represent a population mean </a:t>
                      </a:r>
                      <a:r>
                        <a:rPr lang="en-US" sz="1800" i="1" baseline="0" dirty="0">
                          <a:latin typeface="Avenir Book"/>
                          <a:cs typeface="Avenir Book"/>
                        </a:rPr>
                        <a:t>difference</a:t>
                      </a:r>
                      <a:r>
                        <a:rPr lang="en-US" sz="1800" i="0" baseline="0" dirty="0">
                          <a:latin typeface="Avenir Book"/>
                          <a:cs typeface="Avenir Book"/>
                        </a:rPr>
                        <a:t>)</a:t>
                      </a:r>
                      <a:endParaRPr lang="en-US" sz="1800" dirty="0">
                        <a:latin typeface="Avenir Book"/>
                        <a:cs typeface="Avenir Book"/>
                      </a:endParaRPr>
                    </a:p>
                  </a:txBody>
                  <a:tcPr anchor="ctr"/>
                </a:tc>
                <a:extLst>
                  <a:ext uri="{0D108BD9-81ED-4DB2-BD59-A6C34878D82A}">
                    <a16:rowId xmlns:a16="http://schemas.microsoft.com/office/drawing/2014/main" val="10003"/>
                  </a:ext>
                </a:extLst>
              </a:tr>
            </a:tbl>
          </a:graphicData>
        </a:graphic>
      </p:graphicFrame>
      <p:graphicFrame>
        <p:nvGraphicFramePr>
          <p:cNvPr id="12" name="Object 6"/>
          <p:cNvGraphicFramePr>
            <a:graphicFrameLocks noChangeAspect="1"/>
          </p:cNvGraphicFramePr>
          <p:nvPr>
            <p:extLst>
              <p:ext uri="{D42A27DB-BD31-4B8C-83A1-F6EECF244321}">
                <p14:modId xmlns:p14="http://schemas.microsoft.com/office/powerpoint/2010/main" val="3737721075"/>
              </p:ext>
            </p:extLst>
          </p:nvPr>
        </p:nvGraphicFramePr>
        <p:xfrm>
          <a:off x="2716218" y="1777359"/>
          <a:ext cx="1682093" cy="1150523"/>
        </p:xfrm>
        <a:graphic>
          <a:graphicData uri="http://schemas.openxmlformats.org/presentationml/2006/ole">
            <mc:AlternateContent xmlns:mc="http://schemas.openxmlformats.org/markup-compatibility/2006">
              <mc:Choice xmlns:v="urn:schemas-microsoft-com:vml" Requires="v">
                <p:oleObj spid="_x0000_s287150" name="Equation" r:id="rId4" imgW="635000" imgH="431800" progId="Equation.3">
                  <p:embed/>
                </p:oleObj>
              </mc:Choice>
              <mc:Fallback>
                <p:oleObj name="Equation" r:id="rId4" imgW="6350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218" y="1777359"/>
                        <a:ext cx="1682093" cy="115052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4" name="Object 7"/>
          <p:cNvGraphicFramePr>
            <a:graphicFrameLocks noChangeAspect="1"/>
          </p:cNvGraphicFramePr>
          <p:nvPr>
            <p:extLst>
              <p:ext uri="{D42A27DB-BD31-4B8C-83A1-F6EECF244321}">
                <p14:modId xmlns:p14="http://schemas.microsoft.com/office/powerpoint/2010/main" val="771511113"/>
              </p:ext>
            </p:extLst>
          </p:nvPr>
        </p:nvGraphicFramePr>
        <p:xfrm>
          <a:off x="5328327" y="1929756"/>
          <a:ext cx="3223006" cy="929362"/>
        </p:xfrm>
        <a:graphic>
          <a:graphicData uri="http://schemas.openxmlformats.org/presentationml/2006/ole">
            <mc:AlternateContent xmlns:mc="http://schemas.openxmlformats.org/markup-compatibility/2006">
              <mc:Choice xmlns:v="urn:schemas-microsoft-com:vml" Requires="v">
                <p:oleObj spid="_x0000_s287151" name="Equation" r:id="rId6" imgW="2120900" imgH="609600" progId="Equation.3">
                  <p:embed/>
                </p:oleObj>
              </mc:Choice>
              <mc:Fallback>
                <p:oleObj name="Equation" r:id="rId6" imgW="2120900" imgH="609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8327" y="1929756"/>
                        <a:ext cx="3223006" cy="929362"/>
                      </a:xfrm>
                      <a:prstGeom prst="rect">
                        <a:avLst/>
                      </a:prstGeom>
                      <a:noFill/>
                      <a:extLst/>
                    </p:spPr>
                  </p:pic>
                </p:oleObj>
              </mc:Fallback>
            </mc:AlternateContent>
          </a:graphicData>
        </a:graphic>
      </p:graphicFrame>
    </p:spTree>
    <p:extLst>
      <p:ext uri="{BB962C8B-B14F-4D97-AF65-F5344CB8AC3E}">
        <p14:creationId xmlns:p14="http://schemas.microsoft.com/office/powerpoint/2010/main" val="27015031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42340"/>
            <a:ext cx="9144000" cy="9906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100" normalizeH="0" baseline="0" noProof="0" dirty="0">
                <a:ln>
                  <a:noFill/>
                </a:ln>
                <a:solidFill>
                  <a:schemeClr val="tx2"/>
                </a:solidFill>
                <a:effectLst/>
                <a:uLnTx/>
                <a:uFillTx/>
                <a:latin typeface="Avenir Black"/>
                <a:ea typeface="+mj-ea"/>
                <a:cs typeface="Avenir Black"/>
              </a:rPr>
              <a:t>Do Purchase students prefer “Purchase Brew”?</a:t>
            </a:r>
          </a:p>
        </p:txBody>
      </p:sp>
      <p:sp>
        <p:nvSpPr>
          <p:cNvPr id="20" name="Rectangle 19"/>
          <p:cNvSpPr/>
          <p:nvPr/>
        </p:nvSpPr>
        <p:spPr>
          <a:xfrm>
            <a:off x="254000" y="1625595"/>
            <a:ext cx="2827867" cy="4876800"/>
          </a:xfrm>
          <a:prstGeom prst="rect">
            <a:avLst/>
          </a:prstGeom>
          <a:no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22" name="Rectangle 21"/>
          <p:cNvSpPr/>
          <p:nvPr/>
        </p:nvSpPr>
        <p:spPr>
          <a:xfrm>
            <a:off x="47013" y="836936"/>
            <a:ext cx="3267241" cy="830997"/>
          </a:xfrm>
          <a:prstGeom prst="rect">
            <a:avLst/>
          </a:prstGeom>
        </p:spPr>
        <p:txBody>
          <a:bodyPr wrap="none">
            <a:spAutoFit/>
          </a:bodyPr>
          <a:lstStyle/>
          <a:p>
            <a:pPr algn="ctr"/>
            <a:r>
              <a:rPr lang="en-US" sz="2400" dirty="0">
                <a:solidFill>
                  <a:srgbClr val="9BBB59"/>
                </a:solidFill>
                <a:latin typeface="Avenir Black"/>
                <a:cs typeface="Avenir Black"/>
              </a:rPr>
              <a:t>Independent Samples </a:t>
            </a:r>
          </a:p>
          <a:p>
            <a:pPr algn="ctr"/>
            <a:r>
              <a:rPr lang="en-US" sz="2400" dirty="0">
                <a:solidFill>
                  <a:srgbClr val="9BBB59"/>
                </a:solidFill>
                <a:latin typeface="Avenir Black"/>
                <a:cs typeface="Avenir Black"/>
              </a:rPr>
              <a:t>T-test</a:t>
            </a:r>
            <a:endParaRPr lang="en-US" sz="2400" dirty="0">
              <a:solidFill>
                <a:srgbClr val="9BBB59"/>
              </a:solidFill>
            </a:endParaRPr>
          </a:p>
        </p:txBody>
      </p:sp>
      <p:sp>
        <p:nvSpPr>
          <p:cNvPr id="12" name="Rectangle 11"/>
          <p:cNvSpPr/>
          <p:nvPr/>
        </p:nvSpPr>
        <p:spPr>
          <a:xfrm>
            <a:off x="241301" y="1710272"/>
            <a:ext cx="2840564" cy="707886"/>
          </a:xfrm>
          <a:prstGeom prst="rect">
            <a:avLst/>
          </a:prstGeom>
        </p:spPr>
        <p:txBody>
          <a:bodyPr wrap="square">
            <a:spAutoFit/>
          </a:bodyPr>
          <a:lstStyle/>
          <a:p>
            <a:pPr algn="ctr"/>
            <a:r>
              <a:rPr lang="en-US" sz="2000" dirty="0">
                <a:latin typeface="Avenir Black"/>
                <a:cs typeface="Avenir Black"/>
              </a:rPr>
              <a:t>Between-Subjects   Design</a:t>
            </a:r>
          </a:p>
        </p:txBody>
      </p:sp>
      <p:sp>
        <p:nvSpPr>
          <p:cNvPr id="13" name="Rectangle 12"/>
          <p:cNvSpPr/>
          <p:nvPr/>
        </p:nvSpPr>
        <p:spPr>
          <a:xfrm>
            <a:off x="313267" y="2624665"/>
            <a:ext cx="2734734" cy="3600986"/>
          </a:xfrm>
          <a:prstGeom prst="rect">
            <a:avLst/>
          </a:prstGeom>
        </p:spPr>
        <p:txBody>
          <a:bodyPr wrap="square">
            <a:spAutoFit/>
          </a:bodyPr>
          <a:lstStyle/>
          <a:p>
            <a:pPr>
              <a:spcAft>
                <a:spcPts val="1800"/>
              </a:spcAft>
            </a:pPr>
            <a:r>
              <a:rPr lang="en-US" dirty="0">
                <a:latin typeface="Avenir Book"/>
                <a:cs typeface="Avenir Book"/>
              </a:rPr>
              <a:t>Recruit a random sample of Purchase students</a:t>
            </a:r>
          </a:p>
          <a:p>
            <a:pPr>
              <a:spcAft>
                <a:spcPts val="1800"/>
              </a:spcAft>
            </a:pPr>
            <a:r>
              <a:rPr lang="en-US" u="sng" dirty="0">
                <a:latin typeface="Avenir Book"/>
                <a:cs typeface="Avenir Book"/>
              </a:rPr>
              <a:t>2 Conditions</a:t>
            </a:r>
            <a:r>
              <a:rPr lang="en-US" dirty="0">
                <a:latin typeface="Avenir Book"/>
                <a:cs typeface="Avenir Book"/>
              </a:rPr>
              <a:t>: </a:t>
            </a:r>
            <a:r>
              <a:rPr lang="en-US" i="1" dirty="0">
                <a:latin typeface="Avenir Book"/>
                <a:cs typeface="Avenir Book"/>
              </a:rPr>
              <a:t>Randomly assign </a:t>
            </a:r>
            <a:r>
              <a:rPr lang="en-US" dirty="0">
                <a:latin typeface="Avenir Book"/>
                <a:cs typeface="Avenir Book"/>
              </a:rPr>
              <a:t>half to drink and rate the generic beer, half to drink and rate the same beer labeled “Purchase Brew” </a:t>
            </a:r>
          </a:p>
          <a:p>
            <a:pPr>
              <a:spcAft>
                <a:spcPts val="1800"/>
              </a:spcAft>
            </a:pPr>
            <a:r>
              <a:rPr lang="en-US" dirty="0">
                <a:latin typeface="Avenir Book"/>
                <a:cs typeface="Avenir Book"/>
              </a:rPr>
              <a:t>Use an </a:t>
            </a:r>
            <a:r>
              <a:rPr lang="en-US" dirty="0">
                <a:solidFill>
                  <a:schemeClr val="accent3"/>
                </a:solidFill>
                <a:latin typeface="Avenir Black"/>
                <a:cs typeface="Avenir Black"/>
              </a:rPr>
              <a:t>independent samples t-test </a:t>
            </a:r>
            <a:r>
              <a:rPr lang="en-US" dirty="0">
                <a:latin typeface="Avenir Book"/>
                <a:cs typeface="Avenir Book"/>
              </a:rPr>
              <a:t>to compare the means</a:t>
            </a:r>
            <a:endParaRPr lang="en-US" dirty="0"/>
          </a:p>
        </p:txBody>
      </p:sp>
      <p:pic>
        <p:nvPicPr>
          <p:cNvPr id="2" name="Picture 1" descr="b3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066" y="2091266"/>
            <a:ext cx="5358897" cy="3344334"/>
          </a:xfrm>
          <a:prstGeom prst="rect">
            <a:avLst/>
          </a:prstGeom>
        </p:spPr>
      </p:pic>
    </p:spTree>
    <p:extLst>
      <p:ext uri="{BB962C8B-B14F-4D97-AF65-F5344CB8AC3E}">
        <p14:creationId xmlns:p14="http://schemas.microsoft.com/office/powerpoint/2010/main" val="1689836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Z-tests and One-Sample T-tests</a:t>
            </a:r>
            <a:endParaRPr lang="en-US" dirty="0"/>
          </a:p>
        </p:txBody>
      </p:sp>
      <p:sp>
        <p:nvSpPr>
          <p:cNvPr id="3" name="Content Placeholder 2"/>
          <p:cNvSpPr>
            <a:spLocks noGrp="1"/>
          </p:cNvSpPr>
          <p:nvPr>
            <p:ph idx="1"/>
          </p:nvPr>
        </p:nvSpPr>
        <p:spPr/>
        <p:txBody>
          <a:bodyPr/>
          <a:lstStyle/>
          <a:p>
            <a:r>
              <a:rPr lang="en-US" dirty="0" smtClean="0"/>
              <a:t>Z-test/one-sample t-test:</a:t>
            </a:r>
          </a:p>
          <a:p>
            <a:pPr lvl="1"/>
            <a:r>
              <a:rPr lang="en-US" dirty="0" smtClean="0"/>
              <a:t>Compare sample to known population values</a:t>
            </a:r>
          </a:p>
          <a:p>
            <a:pPr lvl="1"/>
            <a:r>
              <a:rPr lang="en-US" dirty="0" smtClean="0"/>
              <a:t>Compare sample score to absolute value</a:t>
            </a:r>
          </a:p>
          <a:p>
            <a:pPr lvl="2"/>
            <a:r>
              <a:rPr lang="en-US" dirty="0" smtClean="0"/>
              <a:t>Did my sample score different than _______</a:t>
            </a:r>
          </a:p>
          <a:p>
            <a:pPr lvl="1"/>
            <a:endParaRPr lang="en-US" dirty="0"/>
          </a:p>
        </p:txBody>
      </p:sp>
    </p:spTree>
    <p:extLst>
      <p:ext uri="{BB962C8B-B14F-4D97-AF65-F5344CB8AC3E}">
        <p14:creationId xmlns:p14="http://schemas.microsoft.com/office/powerpoint/2010/main" val="1604276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42340"/>
            <a:ext cx="9144000" cy="9906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100" normalizeH="0" baseline="0" noProof="0" dirty="0">
                <a:ln>
                  <a:noFill/>
                </a:ln>
                <a:solidFill>
                  <a:schemeClr val="tx2"/>
                </a:solidFill>
                <a:effectLst/>
                <a:uLnTx/>
                <a:uFillTx/>
                <a:latin typeface="Avenir Black"/>
                <a:ea typeface="+mj-ea"/>
                <a:cs typeface="Avenir Black"/>
              </a:rPr>
              <a:t>Do Purchase students prefer “Purchase Brew”?</a:t>
            </a:r>
          </a:p>
        </p:txBody>
      </p:sp>
      <p:sp>
        <p:nvSpPr>
          <p:cNvPr id="20" name="Rectangle 19"/>
          <p:cNvSpPr/>
          <p:nvPr/>
        </p:nvSpPr>
        <p:spPr>
          <a:xfrm>
            <a:off x="254000" y="1625595"/>
            <a:ext cx="2827867" cy="4876800"/>
          </a:xfrm>
          <a:prstGeom prst="rect">
            <a:avLst/>
          </a:prstGeom>
          <a:no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22" name="Rectangle 21"/>
          <p:cNvSpPr/>
          <p:nvPr/>
        </p:nvSpPr>
        <p:spPr>
          <a:xfrm>
            <a:off x="47013" y="823948"/>
            <a:ext cx="3267241" cy="830997"/>
          </a:xfrm>
          <a:prstGeom prst="rect">
            <a:avLst/>
          </a:prstGeom>
        </p:spPr>
        <p:txBody>
          <a:bodyPr wrap="none">
            <a:spAutoFit/>
          </a:bodyPr>
          <a:lstStyle/>
          <a:p>
            <a:pPr algn="ctr"/>
            <a:r>
              <a:rPr lang="en-US" sz="2400" dirty="0">
                <a:solidFill>
                  <a:srgbClr val="9BBB59"/>
                </a:solidFill>
                <a:latin typeface="Avenir Black"/>
                <a:cs typeface="Avenir Black"/>
              </a:rPr>
              <a:t>Independent Samples </a:t>
            </a:r>
          </a:p>
          <a:p>
            <a:pPr algn="ctr"/>
            <a:r>
              <a:rPr lang="en-US" sz="2400" dirty="0">
                <a:solidFill>
                  <a:srgbClr val="9BBB59"/>
                </a:solidFill>
                <a:latin typeface="Avenir Black"/>
                <a:cs typeface="Avenir Black"/>
              </a:rPr>
              <a:t>T-test</a:t>
            </a:r>
            <a:endParaRPr lang="en-US" sz="2400" dirty="0">
              <a:solidFill>
                <a:srgbClr val="9BBB59"/>
              </a:solidFill>
            </a:endParaRPr>
          </a:p>
        </p:txBody>
      </p:sp>
      <p:sp>
        <p:nvSpPr>
          <p:cNvPr id="12" name="Rectangle 11"/>
          <p:cNvSpPr/>
          <p:nvPr/>
        </p:nvSpPr>
        <p:spPr>
          <a:xfrm>
            <a:off x="241301" y="1710272"/>
            <a:ext cx="2840564" cy="707886"/>
          </a:xfrm>
          <a:prstGeom prst="rect">
            <a:avLst/>
          </a:prstGeom>
        </p:spPr>
        <p:txBody>
          <a:bodyPr wrap="square">
            <a:spAutoFit/>
          </a:bodyPr>
          <a:lstStyle/>
          <a:p>
            <a:pPr algn="ctr"/>
            <a:r>
              <a:rPr lang="en-US" sz="2000" dirty="0">
                <a:latin typeface="Avenir Black"/>
                <a:cs typeface="Avenir Black"/>
              </a:rPr>
              <a:t>Between-Subjects   Design</a:t>
            </a:r>
          </a:p>
        </p:txBody>
      </p:sp>
      <p:sp>
        <p:nvSpPr>
          <p:cNvPr id="13" name="Rectangle 12"/>
          <p:cNvSpPr/>
          <p:nvPr/>
        </p:nvSpPr>
        <p:spPr>
          <a:xfrm>
            <a:off x="313267" y="2624665"/>
            <a:ext cx="2734734" cy="3600986"/>
          </a:xfrm>
          <a:prstGeom prst="rect">
            <a:avLst/>
          </a:prstGeom>
        </p:spPr>
        <p:txBody>
          <a:bodyPr wrap="square">
            <a:spAutoFit/>
          </a:bodyPr>
          <a:lstStyle/>
          <a:p>
            <a:pPr>
              <a:spcAft>
                <a:spcPts val="1800"/>
              </a:spcAft>
            </a:pPr>
            <a:r>
              <a:rPr lang="en-US" dirty="0">
                <a:latin typeface="Avenir Book"/>
                <a:cs typeface="Avenir Book"/>
              </a:rPr>
              <a:t>Recruit a random sample of Purchase students</a:t>
            </a:r>
          </a:p>
          <a:p>
            <a:pPr>
              <a:spcAft>
                <a:spcPts val="1800"/>
              </a:spcAft>
            </a:pPr>
            <a:r>
              <a:rPr lang="en-US" u="sng" dirty="0">
                <a:latin typeface="Avenir Book"/>
                <a:cs typeface="Avenir Book"/>
              </a:rPr>
              <a:t>2 Conditions</a:t>
            </a:r>
            <a:r>
              <a:rPr lang="en-US" dirty="0">
                <a:latin typeface="Avenir Book"/>
                <a:cs typeface="Avenir Book"/>
              </a:rPr>
              <a:t>: </a:t>
            </a:r>
            <a:r>
              <a:rPr lang="en-US" i="1" dirty="0">
                <a:latin typeface="Avenir Book"/>
                <a:cs typeface="Avenir Book"/>
              </a:rPr>
              <a:t>Randomly assign </a:t>
            </a:r>
            <a:r>
              <a:rPr lang="en-US" dirty="0">
                <a:latin typeface="Avenir Book"/>
                <a:cs typeface="Avenir Book"/>
              </a:rPr>
              <a:t>half to drink and rate the generic beer, half to drink and rate the same beer labeled “Purchase Brew” </a:t>
            </a:r>
          </a:p>
          <a:p>
            <a:pPr>
              <a:spcAft>
                <a:spcPts val="1800"/>
              </a:spcAft>
            </a:pPr>
            <a:r>
              <a:rPr lang="en-US" dirty="0">
                <a:latin typeface="Avenir Book"/>
                <a:cs typeface="Avenir Book"/>
              </a:rPr>
              <a:t>Use an </a:t>
            </a:r>
            <a:r>
              <a:rPr lang="en-US" dirty="0">
                <a:solidFill>
                  <a:schemeClr val="accent3"/>
                </a:solidFill>
                <a:latin typeface="Avenir Black"/>
                <a:cs typeface="Avenir Black"/>
              </a:rPr>
              <a:t>independent samples t-test </a:t>
            </a:r>
            <a:r>
              <a:rPr lang="en-US" dirty="0">
                <a:latin typeface="Avenir Book"/>
                <a:cs typeface="Avenir Book"/>
              </a:rPr>
              <a:t>to compare the means</a:t>
            </a:r>
            <a:endParaRPr lang="en-US" dirty="0"/>
          </a:p>
        </p:txBody>
      </p:sp>
      <p:pic>
        <p:nvPicPr>
          <p:cNvPr id="3" name="Picture 2" descr="b3stuf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576" y="1007071"/>
            <a:ext cx="5390624" cy="5468075"/>
          </a:xfrm>
          <a:prstGeom prst="rect">
            <a:avLst/>
          </a:prstGeom>
        </p:spPr>
      </p:pic>
      <p:cxnSp>
        <p:nvCxnSpPr>
          <p:cNvPr id="9" name="Straight Arrow Connector 8"/>
          <p:cNvCxnSpPr/>
          <p:nvPr/>
        </p:nvCxnSpPr>
        <p:spPr>
          <a:xfrm flipH="1">
            <a:off x="7128934" y="3640667"/>
            <a:ext cx="643466" cy="237066"/>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6883400" y="1625595"/>
            <a:ext cx="592666" cy="541867"/>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4487334" y="4504267"/>
            <a:ext cx="795866" cy="1"/>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164667" y="5215467"/>
            <a:ext cx="592666" cy="468318"/>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7349067" y="5345120"/>
            <a:ext cx="897467" cy="197385"/>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7349067" y="4551760"/>
            <a:ext cx="905932" cy="166025"/>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7890933" y="4551760"/>
            <a:ext cx="355601" cy="443573"/>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92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42340"/>
            <a:ext cx="9144000" cy="9906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100" normalizeH="0" baseline="0" noProof="0" dirty="0">
                <a:ln>
                  <a:noFill/>
                </a:ln>
                <a:solidFill>
                  <a:schemeClr val="tx2"/>
                </a:solidFill>
                <a:effectLst/>
                <a:uLnTx/>
                <a:uFillTx/>
                <a:latin typeface="Avenir Black"/>
                <a:ea typeface="+mj-ea"/>
                <a:cs typeface="Avenir Black"/>
              </a:rPr>
              <a:t>Do Purchase students prefer “Purchase Brew”?</a:t>
            </a:r>
          </a:p>
        </p:txBody>
      </p:sp>
      <p:sp>
        <p:nvSpPr>
          <p:cNvPr id="20" name="Rectangle 19"/>
          <p:cNvSpPr/>
          <p:nvPr/>
        </p:nvSpPr>
        <p:spPr>
          <a:xfrm>
            <a:off x="254000" y="1625595"/>
            <a:ext cx="2827867" cy="4876800"/>
          </a:xfrm>
          <a:prstGeom prst="rect">
            <a:avLst/>
          </a:prstGeom>
          <a:no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22" name="Rectangle 21"/>
          <p:cNvSpPr/>
          <p:nvPr/>
        </p:nvSpPr>
        <p:spPr>
          <a:xfrm>
            <a:off x="51694" y="823948"/>
            <a:ext cx="3267241" cy="830997"/>
          </a:xfrm>
          <a:prstGeom prst="rect">
            <a:avLst/>
          </a:prstGeom>
        </p:spPr>
        <p:txBody>
          <a:bodyPr wrap="none">
            <a:spAutoFit/>
          </a:bodyPr>
          <a:lstStyle/>
          <a:p>
            <a:pPr algn="ctr"/>
            <a:r>
              <a:rPr lang="en-US" sz="2400" dirty="0">
                <a:solidFill>
                  <a:srgbClr val="9BBB59"/>
                </a:solidFill>
                <a:latin typeface="Avenir Black"/>
                <a:cs typeface="Avenir Black"/>
              </a:rPr>
              <a:t>Independent Samples </a:t>
            </a:r>
          </a:p>
          <a:p>
            <a:pPr algn="ctr"/>
            <a:r>
              <a:rPr lang="en-US" sz="2400" dirty="0">
                <a:solidFill>
                  <a:srgbClr val="9BBB59"/>
                </a:solidFill>
                <a:latin typeface="Avenir Black"/>
                <a:cs typeface="Avenir Black"/>
              </a:rPr>
              <a:t>T-test</a:t>
            </a:r>
            <a:endParaRPr lang="en-US" sz="2400" dirty="0">
              <a:solidFill>
                <a:srgbClr val="9BBB59"/>
              </a:solidFill>
            </a:endParaRPr>
          </a:p>
        </p:txBody>
      </p:sp>
      <p:sp>
        <p:nvSpPr>
          <p:cNvPr id="12" name="Rectangle 11"/>
          <p:cNvSpPr/>
          <p:nvPr/>
        </p:nvSpPr>
        <p:spPr>
          <a:xfrm>
            <a:off x="241301" y="1710272"/>
            <a:ext cx="2840564" cy="707886"/>
          </a:xfrm>
          <a:prstGeom prst="rect">
            <a:avLst/>
          </a:prstGeom>
        </p:spPr>
        <p:txBody>
          <a:bodyPr wrap="square">
            <a:spAutoFit/>
          </a:bodyPr>
          <a:lstStyle/>
          <a:p>
            <a:pPr algn="ctr"/>
            <a:r>
              <a:rPr lang="en-US" sz="2000" dirty="0">
                <a:latin typeface="Avenir Black"/>
                <a:cs typeface="Avenir Black"/>
              </a:rPr>
              <a:t>Between-Subjects   Design</a:t>
            </a:r>
          </a:p>
        </p:txBody>
      </p:sp>
      <p:sp>
        <p:nvSpPr>
          <p:cNvPr id="13" name="Rectangle 12"/>
          <p:cNvSpPr/>
          <p:nvPr/>
        </p:nvSpPr>
        <p:spPr>
          <a:xfrm>
            <a:off x="313267" y="2624665"/>
            <a:ext cx="2734734" cy="3600986"/>
          </a:xfrm>
          <a:prstGeom prst="rect">
            <a:avLst/>
          </a:prstGeom>
        </p:spPr>
        <p:txBody>
          <a:bodyPr wrap="square">
            <a:spAutoFit/>
          </a:bodyPr>
          <a:lstStyle/>
          <a:p>
            <a:pPr>
              <a:spcAft>
                <a:spcPts val="1800"/>
              </a:spcAft>
            </a:pPr>
            <a:r>
              <a:rPr lang="en-US" dirty="0">
                <a:latin typeface="Avenir Book"/>
                <a:cs typeface="Avenir Book"/>
              </a:rPr>
              <a:t>Recruit a random sample of Purchase students</a:t>
            </a:r>
          </a:p>
          <a:p>
            <a:pPr>
              <a:spcAft>
                <a:spcPts val="1800"/>
              </a:spcAft>
            </a:pPr>
            <a:r>
              <a:rPr lang="en-US" u="sng" dirty="0">
                <a:latin typeface="Avenir Book"/>
                <a:cs typeface="Avenir Book"/>
              </a:rPr>
              <a:t>2 Conditions</a:t>
            </a:r>
            <a:r>
              <a:rPr lang="en-US" dirty="0">
                <a:latin typeface="Avenir Book"/>
                <a:cs typeface="Avenir Book"/>
              </a:rPr>
              <a:t>: </a:t>
            </a:r>
            <a:r>
              <a:rPr lang="en-US" i="1" dirty="0">
                <a:latin typeface="Avenir Book"/>
                <a:cs typeface="Avenir Book"/>
              </a:rPr>
              <a:t>Randomly assign </a:t>
            </a:r>
            <a:r>
              <a:rPr lang="en-US" dirty="0">
                <a:latin typeface="Avenir Book"/>
                <a:cs typeface="Avenir Book"/>
              </a:rPr>
              <a:t>half to drink and rate the generic beer, half to drink and rate the same beer labeled “Purchase Brew” </a:t>
            </a:r>
          </a:p>
          <a:p>
            <a:pPr>
              <a:spcAft>
                <a:spcPts val="1800"/>
              </a:spcAft>
            </a:pPr>
            <a:r>
              <a:rPr lang="en-US" dirty="0">
                <a:latin typeface="Avenir Book"/>
                <a:cs typeface="Avenir Book"/>
              </a:rPr>
              <a:t>Use an </a:t>
            </a:r>
            <a:r>
              <a:rPr lang="en-US" dirty="0">
                <a:solidFill>
                  <a:schemeClr val="accent3"/>
                </a:solidFill>
                <a:latin typeface="Avenir Black"/>
                <a:cs typeface="Avenir Black"/>
              </a:rPr>
              <a:t>independent samples t-test </a:t>
            </a:r>
            <a:r>
              <a:rPr lang="en-US" dirty="0">
                <a:latin typeface="Avenir Book"/>
                <a:cs typeface="Avenir Book"/>
              </a:rPr>
              <a:t>to compare the means</a:t>
            </a:r>
            <a:endParaRPr lang="en-US" dirty="0"/>
          </a:p>
        </p:txBody>
      </p:sp>
      <p:pic>
        <p:nvPicPr>
          <p:cNvPr id="3" name="Picture 2" descr="B3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935" y="1921469"/>
            <a:ext cx="5642559" cy="3801997"/>
          </a:xfrm>
          <a:prstGeom prst="rect">
            <a:avLst/>
          </a:prstGeom>
        </p:spPr>
      </p:pic>
      <p:pic>
        <p:nvPicPr>
          <p:cNvPr id="5" name="Picture 4" descr="as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4280" y="1844621"/>
            <a:ext cx="5706530" cy="4026464"/>
          </a:xfrm>
          <a:prstGeom prst="rect">
            <a:avLst/>
          </a:prstGeom>
        </p:spPr>
      </p:pic>
    </p:spTree>
    <p:extLst>
      <p:ext uri="{BB962C8B-B14F-4D97-AF65-F5344CB8AC3E}">
        <p14:creationId xmlns:p14="http://schemas.microsoft.com/office/powerpoint/2010/main" val="309975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42340"/>
            <a:ext cx="9144000" cy="9906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100" normalizeH="0" baseline="0" noProof="0" dirty="0">
                <a:ln>
                  <a:noFill/>
                </a:ln>
                <a:solidFill>
                  <a:schemeClr val="tx2"/>
                </a:solidFill>
                <a:effectLst/>
                <a:uLnTx/>
                <a:uFillTx/>
                <a:latin typeface="Avenir Black"/>
                <a:ea typeface="+mj-ea"/>
                <a:cs typeface="Avenir Black"/>
              </a:rPr>
              <a:t>Do Purchase students prefer “Purchase Brew”?</a:t>
            </a:r>
          </a:p>
        </p:txBody>
      </p:sp>
      <p:sp>
        <p:nvSpPr>
          <p:cNvPr id="20" name="Rectangle 19"/>
          <p:cNvSpPr/>
          <p:nvPr/>
        </p:nvSpPr>
        <p:spPr>
          <a:xfrm>
            <a:off x="254000" y="1625595"/>
            <a:ext cx="2827867" cy="4876800"/>
          </a:xfrm>
          <a:prstGeom prst="rect">
            <a:avLst/>
          </a:prstGeom>
          <a:no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22" name="Rectangle 21"/>
          <p:cNvSpPr/>
          <p:nvPr/>
        </p:nvSpPr>
        <p:spPr>
          <a:xfrm>
            <a:off x="153289" y="831791"/>
            <a:ext cx="3267241" cy="830997"/>
          </a:xfrm>
          <a:prstGeom prst="rect">
            <a:avLst/>
          </a:prstGeom>
        </p:spPr>
        <p:txBody>
          <a:bodyPr wrap="none">
            <a:spAutoFit/>
          </a:bodyPr>
          <a:lstStyle/>
          <a:p>
            <a:pPr algn="ctr"/>
            <a:r>
              <a:rPr lang="en-US" sz="2400" dirty="0">
                <a:solidFill>
                  <a:srgbClr val="9BBB59"/>
                </a:solidFill>
                <a:latin typeface="Avenir Black"/>
                <a:cs typeface="Avenir Black"/>
              </a:rPr>
              <a:t>Independent Samples </a:t>
            </a:r>
          </a:p>
          <a:p>
            <a:pPr algn="ctr"/>
            <a:r>
              <a:rPr lang="en-US" sz="2400" dirty="0">
                <a:solidFill>
                  <a:srgbClr val="9BBB59"/>
                </a:solidFill>
                <a:latin typeface="Avenir Black"/>
                <a:cs typeface="Avenir Black"/>
              </a:rPr>
              <a:t>T-test</a:t>
            </a:r>
            <a:endParaRPr lang="en-US" sz="2400" dirty="0">
              <a:solidFill>
                <a:srgbClr val="9BBB59"/>
              </a:solidFill>
            </a:endParaRPr>
          </a:p>
        </p:txBody>
      </p:sp>
      <p:sp>
        <p:nvSpPr>
          <p:cNvPr id="12" name="Rectangle 11"/>
          <p:cNvSpPr/>
          <p:nvPr/>
        </p:nvSpPr>
        <p:spPr>
          <a:xfrm>
            <a:off x="241301" y="1710272"/>
            <a:ext cx="2840564" cy="707886"/>
          </a:xfrm>
          <a:prstGeom prst="rect">
            <a:avLst/>
          </a:prstGeom>
        </p:spPr>
        <p:txBody>
          <a:bodyPr wrap="square">
            <a:spAutoFit/>
          </a:bodyPr>
          <a:lstStyle/>
          <a:p>
            <a:pPr algn="ctr"/>
            <a:r>
              <a:rPr lang="en-US" sz="2000" dirty="0">
                <a:latin typeface="Avenir Black"/>
                <a:cs typeface="Avenir Black"/>
              </a:rPr>
              <a:t>Between-Subjects   Design</a:t>
            </a:r>
          </a:p>
        </p:txBody>
      </p:sp>
      <p:sp>
        <p:nvSpPr>
          <p:cNvPr id="13" name="Rectangle 12"/>
          <p:cNvSpPr/>
          <p:nvPr/>
        </p:nvSpPr>
        <p:spPr>
          <a:xfrm>
            <a:off x="313267" y="2624665"/>
            <a:ext cx="2734734" cy="3600986"/>
          </a:xfrm>
          <a:prstGeom prst="rect">
            <a:avLst/>
          </a:prstGeom>
        </p:spPr>
        <p:txBody>
          <a:bodyPr wrap="square">
            <a:spAutoFit/>
          </a:bodyPr>
          <a:lstStyle/>
          <a:p>
            <a:pPr>
              <a:spcAft>
                <a:spcPts val="1800"/>
              </a:spcAft>
            </a:pPr>
            <a:r>
              <a:rPr lang="en-US" dirty="0">
                <a:latin typeface="Avenir Book"/>
                <a:cs typeface="Avenir Book"/>
              </a:rPr>
              <a:t>Recruit a random sample of Purchase students</a:t>
            </a:r>
          </a:p>
          <a:p>
            <a:pPr>
              <a:spcAft>
                <a:spcPts val="1800"/>
              </a:spcAft>
            </a:pPr>
            <a:r>
              <a:rPr lang="en-US" u="sng" dirty="0">
                <a:latin typeface="Avenir Book"/>
                <a:cs typeface="Avenir Book"/>
              </a:rPr>
              <a:t>2 Conditions</a:t>
            </a:r>
            <a:r>
              <a:rPr lang="en-US" dirty="0">
                <a:latin typeface="Avenir Book"/>
                <a:cs typeface="Avenir Book"/>
              </a:rPr>
              <a:t>: </a:t>
            </a:r>
            <a:r>
              <a:rPr lang="en-US" i="1" dirty="0">
                <a:latin typeface="Avenir Book"/>
                <a:cs typeface="Avenir Book"/>
              </a:rPr>
              <a:t>Randomly assign </a:t>
            </a:r>
            <a:r>
              <a:rPr lang="en-US" dirty="0">
                <a:latin typeface="Avenir Book"/>
                <a:cs typeface="Avenir Book"/>
              </a:rPr>
              <a:t>half to drink and rate the generic beer, half to drink and rate the same beer labeled “Purchase Brew” </a:t>
            </a:r>
          </a:p>
          <a:p>
            <a:pPr>
              <a:spcAft>
                <a:spcPts val="1800"/>
              </a:spcAft>
            </a:pPr>
            <a:r>
              <a:rPr lang="en-US" dirty="0">
                <a:latin typeface="Avenir Book"/>
                <a:cs typeface="Avenir Book"/>
              </a:rPr>
              <a:t>Use an </a:t>
            </a:r>
            <a:r>
              <a:rPr lang="en-US" dirty="0">
                <a:solidFill>
                  <a:schemeClr val="accent3"/>
                </a:solidFill>
                <a:latin typeface="Avenir Black"/>
                <a:cs typeface="Avenir Black"/>
              </a:rPr>
              <a:t>independent samples t-test </a:t>
            </a:r>
            <a:r>
              <a:rPr lang="en-US" dirty="0">
                <a:latin typeface="Avenir Book"/>
                <a:cs typeface="Avenir Book"/>
              </a:rPr>
              <a:t>to compare the means</a:t>
            </a:r>
            <a:endParaRPr lang="en-US" dirty="0"/>
          </a:p>
        </p:txBody>
      </p:sp>
      <p:sp>
        <p:nvSpPr>
          <p:cNvPr id="8" name="Rectangle 7"/>
          <p:cNvSpPr/>
          <p:nvPr/>
        </p:nvSpPr>
        <p:spPr>
          <a:xfrm>
            <a:off x="3420530" y="1557875"/>
            <a:ext cx="5520269" cy="4801314"/>
          </a:xfrm>
          <a:prstGeom prst="rect">
            <a:avLst/>
          </a:prstGeom>
        </p:spPr>
        <p:txBody>
          <a:bodyPr wrap="square">
            <a:spAutoFit/>
          </a:bodyPr>
          <a:lstStyle/>
          <a:p>
            <a:pPr>
              <a:spcAft>
                <a:spcPts val="1200"/>
              </a:spcAft>
            </a:pPr>
            <a:r>
              <a:rPr lang="en-US" sz="2200" dirty="0">
                <a:latin typeface="Avenir Black"/>
                <a:cs typeface="Avenir Black"/>
              </a:rPr>
              <a:t>Results:</a:t>
            </a:r>
          </a:p>
          <a:p>
            <a:pPr>
              <a:spcAft>
                <a:spcPts val="1200"/>
              </a:spcAft>
            </a:pPr>
            <a:r>
              <a:rPr lang="en-US" sz="2200" dirty="0">
                <a:latin typeface="Avenir Book"/>
                <a:cs typeface="Avenir Book"/>
              </a:rPr>
              <a:t>We used an independent-samples t-test to compare the average beer ratings of participants in the generic beer condition to average beer ratings of participants in the </a:t>
            </a:r>
            <a:r>
              <a:rPr lang="en-US" sz="2200" i="1" dirty="0">
                <a:latin typeface="Avenir Book"/>
                <a:cs typeface="Avenir Book"/>
              </a:rPr>
              <a:t>Purchase Brew</a:t>
            </a:r>
            <a:r>
              <a:rPr lang="en-US" sz="2200" dirty="0">
                <a:latin typeface="Avenir Book"/>
                <a:cs typeface="Avenir Book"/>
              </a:rPr>
              <a:t> condition.</a:t>
            </a:r>
          </a:p>
          <a:p>
            <a:r>
              <a:rPr lang="en-US" sz="2200" dirty="0">
                <a:latin typeface="Avenir Book"/>
                <a:cs typeface="Avenir Book"/>
              </a:rPr>
              <a:t>The results revealed that participants who  drank the beer labeled </a:t>
            </a:r>
            <a:r>
              <a:rPr lang="en-US" sz="2200" i="1" dirty="0">
                <a:latin typeface="Avenir Book"/>
                <a:cs typeface="Avenir Book"/>
              </a:rPr>
              <a:t>Purchase Brew </a:t>
            </a:r>
            <a:r>
              <a:rPr lang="en-US" sz="2200" dirty="0">
                <a:latin typeface="Avenir Book"/>
                <a:cs typeface="Avenir Book"/>
              </a:rPr>
              <a:t>gave significantly</a:t>
            </a:r>
            <a:r>
              <a:rPr lang="en-US" sz="2200" i="1" dirty="0">
                <a:latin typeface="Avenir Book"/>
                <a:cs typeface="Avenir Book"/>
              </a:rPr>
              <a:t> </a:t>
            </a:r>
            <a:r>
              <a:rPr lang="en-US" sz="2200" dirty="0">
                <a:latin typeface="Avenir Book"/>
                <a:cs typeface="Avenir Book"/>
              </a:rPr>
              <a:t>higher ratings on average (</a:t>
            </a:r>
            <a:r>
              <a:rPr lang="en-US" sz="2200" i="1" dirty="0">
                <a:latin typeface="Avenir Book"/>
                <a:cs typeface="Avenir Book"/>
              </a:rPr>
              <a:t>M </a:t>
            </a:r>
            <a:r>
              <a:rPr lang="en-US" sz="2200" dirty="0">
                <a:latin typeface="Avenir Book"/>
                <a:cs typeface="Avenir Book"/>
              </a:rPr>
              <a:t>= 8.1, </a:t>
            </a:r>
            <a:r>
              <a:rPr lang="en-US" sz="2200" i="1" dirty="0">
                <a:latin typeface="Avenir Book"/>
                <a:cs typeface="Avenir Book"/>
              </a:rPr>
              <a:t>SD</a:t>
            </a:r>
            <a:r>
              <a:rPr lang="en-US" sz="2200" dirty="0">
                <a:latin typeface="Avenir Book"/>
                <a:cs typeface="Avenir Book"/>
              </a:rPr>
              <a:t> = 1.2) compared to those who drank the unlabeled, generic beer (</a:t>
            </a:r>
            <a:r>
              <a:rPr lang="en-US" sz="2200" i="1" dirty="0">
                <a:latin typeface="Avenir Book"/>
                <a:cs typeface="Avenir Book"/>
              </a:rPr>
              <a:t>M </a:t>
            </a:r>
            <a:r>
              <a:rPr lang="en-US" sz="2200" dirty="0">
                <a:latin typeface="Avenir Book"/>
                <a:cs typeface="Avenir Book"/>
              </a:rPr>
              <a:t>= 6.3, </a:t>
            </a:r>
            <a:r>
              <a:rPr lang="en-US" sz="2200" i="1" dirty="0">
                <a:latin typeface="Avenir Book"/>
                <a:cs typeface="Avenir Book"/>
              </a:rPr>
              <a:t>SD</a:t>
            </a:r>
            <a:r>
              <a:rPr lang="en-US" sz="2200" dirty="0">
                <a:latin typeface="Avenir Book"/>
                <a:cs typeface="Avenir Book"/>
              </a:rPr>
              <a:t> = 1.49), </a:t>
            </a:r>
            <a:r>
              <a:rPr lang="en-US" sz="2200" i="1" dirty="0">
                <a:latin typeface="Avenir Book"/>
                <a:cs typeface="Avenir Book"/>
              </a:rPr>
              <a:t>t</a:t>
            </a:r>
            <a:r>
              <a:rPr lang="en-US" sz="2200" dirty="0">
                <a:latin typeface="Avenir Book"/>
                <a:cs typeface="Avenir Book"/>
              </a:rPr>
              <a:t>(18) = 2.97, </a:t>
            </a:r>
            <a:r>
              <a:rPr lang="en-US" sz="2200" i="1" dirty="0">
                <a:latin typeface="Avenir Book"/>
                <a:cs typeface="Avenir Book"/>
              </a:rPr>
              <a:t>p </a:t>
            </a:r>
            <a:r>
              <a:rPr lang="en-US" sz="2200" dirty="0">
                <a:latin typeface="Avenir Book"/>
                <a:cs typeface="Avenir Book"/>
              </a:rPr>
              <a:t>= 0.008, </a:t>
            </a:r>
            <a:r>
              <a:rPr lang="en-US" sz="2200" i="1" dirty="0">
                <a:latin typeface="Avenir Book"/>
                <a:cs typeface="Avenir Book"/>
              </a:rPr>
              <a:t>d</a:t>
            </a:r>
            <a:r>
              <a:rPr lang="en-US" sz="2200" dirty="0">
                <a:latin typeface="Avenir Book"/>
                <a:cs typeface="Avenir Book"/>
              </a:rPr>
              <a:t> = 1.33, 95% CI [0.53, 3.07].</a:t>
            </a:r>
          </a:p>
        </p:txBody>
      </p:sp>
    </p:spTree>
    <p:extLst>
      <p:ext uri="{BB962C8B-B14F-4D97-AF65-F5344CB8AC3E}">
        <p14:creationId xmlns:p14="http://schemas.microsoft.com/office/powerpoint/2010/main" val="343063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223839"/>
            <a:ext cx="8229600" cy="1143000"/>
          </a:xfrm>
        </p:spPr>
        <p:txBody>
          <a:bodyPr>
            <a:normAutofit fontScale="90000"/>
          </a:bodyPr>
          <a:lstStyle/>
          <a:p>
            <a:r>
              <a:rPr lang="en-US" sz="4000" dirty="0">
                <a:latin typeface="Avenir Black"/>
                <a:cs typeface="Avenir Black"/>
              </a:rPr>
              <a:t>Assumptions that should be satisfied</a:t>
            </a:r>
          </a:p>
        </p:txBody>
      </p:sp>
      <p:sp>
        <p:nvSpPr>
          <p:cNvPr id="40963" name="Rectangle 3"/>
          <p:cNvSpPr>
            <a:spLocks noGrp="1" noChangeArrowheads="1"/>
          </p:cNvSpPr>
          <p:nvPr>
            <p:ph type="body" idx="1"/>
          </p:nvPr>
        </p:nvSpPr>
        <p:spPr>
          <a:xfrm>
            <a:off x="457200" y="1752600"/>
            <a:ext cx="8458200" cy="4800600"/>
          </a:xfrm>
        </p:spPr>
        <p:txBody>
          <a:bodyPr>
            <a:normAutofit/>
          </a:bodyPr>
          <a:lstStyle/>
          <a:p>
            <a:pPr marL="514350" indent="-514350">
              <a:spcAft>
                <a:spcPts val="1200"/>
              </a:spcAft>
              <a:buFont typeface="+mj-lt"/>
              <a:buAutoNum type="arabicPeriod"/>
            </a:pPr>
            <a:r>
              <a:rPr lang="en-US" sz="2800" dirty="0">
                <a:latin typeface="Avenir Book"/>
                <a:cs typeface="Avenir Book"/>
              </a:rPr>
              <a:t>The observations within each sample must be independent</a:t>
            </a:r>
          </a:p>
          <a:p>
            <a:pPr marL="514350" indent="-514350">
              <a:spcAft>
                <a:spcPts val="1200"/>
              </a:spcAft>
              <a:buFont typeface="+mj-lt"/>
              <a:buAutoNum type="arabicPeriod"/>
            </a:pPr>
            <a:r>
              <a:rPr lang="en-US" sz="2800" dirty="0">
                <a:latin typeface="Avenir Book"/>
                <a:cs typeface="Avenir Book"/>
              </a:rPr>
              <a:t>The two populations from which the samples are selected must be normal (or your samples should be large)</a:t>
            </a:r>
          </a:p>
          <a:p>
            <a:pPr marL="514350" indent="-514350">
              <a:buFont typeface="+mj-lt"/>
              <a:buAutoNum type="arabicPeriod"/>
            </a:pPr>
            <a:r>
              <a:rPr lang="en-US" sz="2800" i="1" u="sng" dirty="0">
                <a:latin typeface="Avenir Book"/>
                <a:cs typeface="Avenir Book"/>
              </a:rPr>
              <a:t>Homogeneity of variance</a:t>
            </a:r>
            <a:r>
              <a:rPr lang="en-US" sz="2800" i="1" dirty="0">
                <a:latin typeface="Avenir Book"/>
                <a:cs typeface="Avenir Book"/>
              </a:rPr>
              <a:t>: </a:t>
            </a:r>
            <a:r>
              <a:rPr lang="en-US" sz="2800" dirty="0">
                <a:latin typeface="Avenir Book"/>
                <a:cs typeface="Avenir Book"/>
              </a:rPr>
              <a:t>The two populations from which the samples are selected must have equal variances</a:t>
            </a:r>
          </a:p>
        </p:txBody>
      </p:sp>
    </p:spTree>
    <p:extLst>
      <p:ext uri="{BB962C8B-B14F-4D97-AF65-F5344CB8AC3E}">
        <p14:creationId xmlns:p14="http://schemas.microsoft.com/office/powerpoint/2010/main" val="3327942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Remember:</a:t>
            </a:r>
            <a:endParaRPr lang="en-US" sz="3200" dirty="0"/>
          </a:p>
        </p:txBody>
      </p:sp>
      <p:sp>
        <p:nvSpPr>
          <p:cNvPr id="4" name="Content Placeholder 3"/>
          <p:cNvSpPr>
            <a:spLocks noGrp="1"/>
          </p:cNvSpPr>
          <p:nvPr>
            <p:ph idx="1"/>
          </p:nvPr>
        </p:nvSpPr>
        <p:spPr/>
        <p:txBody>
          <a:bodyPr>
            <a:noAutofit/>
          </a:bodyPr>
          <a:lstStyle/>
          <a:p>
            <a:pPr marL="0" indent="0">
              <a:buNone/>
            </a:pPr>
            <a:r>
              <a:rPr lang="en-US" sz="2800" dirty="0"/>
              <a:t>We use </a:t>
            </a:r>
            <a:r>
              <a:rPr lang="en-US" sz="2800" b="1" dirty="0">
                <a:solidFill>
                  <a:srgbClr val="7030A0"/>
                </a:solidFill>
              </a:rPr>
              <a:t>inferential statistics </a:t>
            </a:r>
            <a:r>
              <a:rPr lang="en-US" sz="2800" dirty="0"/>
              <a:t>to draw inferences about the larger </a:t>
            </a:r>
            <a:r>
              <a:rPr lang="en-US" sz="2800" i="1" dirty="0"/>
              <a:t>population </a:t>
            </a:r>
            <a:r>
              <a:rPr lang="en-US" sz="2800" dirty="0"/>
              <a:t>from which our </a:t>
            </a:r>
            <a:r>
              <a:rPr lang="en-US" sz="2800" i="1" dirty="0"/>
              <a:t>samples </a:t>
            </a:r>
            <a:r>
              <a:rPr lang="en-US" sz="2800" dirty="0"/>
              <a:t>were drawn (e.g., </a:t>
            </a:r>
            <a:r>
              <a:rPr lang="en-US" sz="2800" i="1" dirty="0"/>
              <a:t>all </a:t>
            </a:r>
            <a:r>
              <a:rPr lang="en-US" sz="2800" dirty="0"/>
              <a:t>undergraduate students)</a:t>
            </a:r>
          </a:p>
          <a:p>
            <a:pPr>
              <a:spcAft>
                <a:spcPts val="1200"/>
              </a:spcAft>
            </a:pPr>
            <a:r>
              <a:rPr lang="en-US" sz="2400" dirty="0"/>
              <a:t>If we sample the members of a population </a:t>
            </a:r>
            <a:r>
              <a:rPr lang="en-US" sz="2400" b="1" i="1" u="sng" dirty="0"/>
              <a:t>randomly</a:t>
            </a:r>
            <a:r>
              <a:rPr lang="en-US" sz="2400" dirty="0"/>
              <a:t>, we can assume that the sample represents the population it came from fairly well.</a:t>
            </a:r>
          </a:p>
          <a:p>
            <a:r>
              <a:rPr lang="en-US" sz="2400" dirty="0"/>
              <a:t>More specifically, the mean and standard deviation of the sample should closely approximate the mean and standard deviation of the entire population.</a:t>
            </a:r>
          </a:p>
        </p:txBody>
      </p:sp>
    </p:spTree>
    <p:extLst>
      <p:ext uri="{BB962C8B-B14F-4D97-AF65-F5344CB8AC3E}">
        <p14:creationId xmlns:p14="http://schemas.microsoft.com/office/powerpoint/2010/main" val="1979879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3942608"/>
            <a:ext cx="7772400" cy="1826367"/>
          </a:xfrm>
        </p:spPr>
        <p:txBody>
          <a:bodyPr>
            <a:normAutofit fontScale="90000"/>
          </a:bodyPr>
          <a:lstStyle/>
          <a:p>
            <a:r>
              <a:rPr lang="en-US" dirty="0"/>
              <a:t>So we are essentially comparing measures of central tendency</a:t>
            </a:r>
          </a:p>
        </p:txBody>
      </p:sp>
      <p:sp>
        <p:nvSpPr>
          <p:cNvPr id="5" name="Text Placeholder 4"/>
          <p:cNvSpPr>
            <a:spLocks noGrp="1"/>
          </p:cNvSpPr>
          <p:nvPr>
            <p:ph type="body" idx="1"/>
          </p:nvPr>
        </p:nvSpPr>
        <p:spPr>
          <a:xfrm>
            <a:off x="722313" y="2906713"/>
            <a:ext cx="7772400" cy="1035895"/>
          </a:xfrm>
        </p:spPr>
        <p:txBody>
          <a:bodyPr/>
          <a:lstStyle/>
          <a:p>
            <a:r>
              <a:rPr lang="en-US" dirty="0"/>
              <a:t>Inferential Statistics</a:t>
            </a:r>
          </a:p>
        </p:txBody>
      </p:sp>
    </p:spTree>
    <p:extLst>
      <p:ext uri="{BB962C8B-B14F-4D97-AF65-F5344CB8AC3E}">
        <p14:creationId xmlns:p14="http://schemas.microsoft.com/office/powerpoint/2010/main" val="20828530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483"/>
            <a:ext cx="8229600" cy="603037"/>
          </a:xfrm>
        </p:spPr>
        <p:txBody>
          <a:bodyPr>
            <a:normAutofit/>
          </a:bodyPr>
          <a:lstStyle/>
          <a:p>
            <a:r>
              <a:rPr lang="en-US" sz="3200" dirty="0">
                <a:latin typeface="Avenir Book"/>
                <a:cs typeface="Avenir Book"/>
              </a:rPr>
              <a:t>comparing means cheat sheet</a:t>
            </a:r>
          </a:p>
        </p:txBody>
      </p:sp>
      <p:graphicFrame>
        <p:nvGraphicFramePr>
          <p:cNvPr id="7" name="Table 6"/>
          <p:cNvGraphicFramePr>
            <a:graphicFrameLocks noGrp="1"/>
          </p:cNvGraphicFramePr>
          <p:nvPr>
            <p:extLst>
              <p:ext uri="{D42A27DB-BD31-4B8C-83A1-F6EECF244321}">
                <p14:modId xmlns:p14="http://schemas.microsoft.com/office/powerpoint/2010/main" val="2807225829"/>
              </p:ext>
            </p:extLst>
          </p:nvPr>
        </p:nvGraphicFramePr>
        <p:xfrm>
          <a:off x="125202" y="833175"/>
          <a:ext cx="8911482" cy="5526148"/>
        </p:xfrm>
        <a:graphic>
          <a:graphicData uri="http://schemas.openxmlformats.org/drawingml/2006/table">
            <a:tbl>
              <a:tblPr firstRow="1" bandRow="1">
                <a:tableStyleId>{5C22544A-7EE6-4342-B048-85BDC9FD1C3A}</a:tableStyleId>
              </a:tblPr>
              <a:tblGrid>
                <a:gridCol w="1517331">
                  <a:extLst>
                    <a:ext uri="{9D8B030D-6E8A-4147-A177-3AD203B41FA5}">
                      <a16:colId xmlns:a16="http://schemas.microsoft.com/office/drawing/2014/main" val="20000"/>
                    </a:ext>
                  </a:extLst>
                </a:gridCol>
                <a:gridCol w="1701634">
                  <a:extLst>
                    <a:ext uri="{9D8B030D-6E8A-4147-A177-3AD203B41FA5}">
                      <a16:colId xmlns:a16="http://schemas.microsoft.com/office/drawing/2014/main" val="20001"/>
                    </a:ext>
                  </a:extLst>
                </a:gridCol>
                <a:gridCol w="1499976">
                  <a:extLst>
                    <a:ext uri="{9D8B030D-6E8A-4147-A177-3AD203B41FA5}">
                      <a16:colId xmlns:a16="http://schemas.microsoft.com/office/drawing/2014/main" val="20002"/>
                    </a:ext>
                  </a:extLst>
                </a:gridCol>
                <a:gridCol w="915012">
                  <a:extLst>
                    <a:ext uri="{9D8B030D-6E8A-4147-A177-3AD203B41FA5}">
                      <a16:colId xmlns:a16="http://schemas.microsoft.com/office/drawing/2014/main" val="20003"/>
                    </a:ext>
                  </a:extLst>
                </a:gridCol>
                <a:gridCol w="1556045">
                  <a:extLst>
                    <a:ext uri="{9D8B030D-6E8A-4147-A177-3AD203B41FA5}">
                      <a16:colId xmlns:a16="http://schemas.microsoft.com/office/drawing/2014/main" val="20004"/>
                    </a:ext>
                  </a:extLst>
                </a:gridCol>
                <a:gridCol w="1721484">
                  <a:extLst>
                    <a:ext uri="{9D8B030D-6E8A-4147-A177-3AD203B41FA5}">
                      <a16:colId xmlns:a16="http://schemas.microsoft.com/office/drawing/2014/main" val="20005"/>
                    </a:ext>
                  </a:extLst>
                </a:gridCol>
              </a:tblGrid>
              <a:tr h="456405">
                <a:tc>
                  <a:txBody>
                    <a:bodyPr/>
                    <a:lstStyle/>
                    <a:p>
                      <a:pPr algn="ctr"/>
                      <a:r>
                        <a:rPr lang="en-US" b="0" dirty="0">
                          <a:latin typeface="Avenir Black"/>
                          <a:cs typeface="Avenir Black"/>
                        </a:rPr>
                        <a:t>Type of Test</a:t>
                      </a:r>
                    </a:p>
                  </a:txBody>
                  <a:tcPr anchor="ctr"/>
                </a:tc>
                <a:tc>
                  <a:txBody>
                    <a:bodyPr/>
                    <a:lstStyle/>
                    <a:p>
                      <a:pPr algn="ctr"/>
                      <a:r>
                        <a:rPr lang="en-US" b="0" dirty="0">
                          <a:latin typeface="Avenir Black"/>
                          <a:cs typeface="Avenir Black"/>
                        </a:rPr>
                        <a:t>When to use</a:t>
                      </a:r>
                    </a:p>
                  </a:txBody>
                  <a:tcPr anchor="ctr"/>
                </a:tc>
                <a:tc>
                  <a:txBody>
                    <a:bodyPr/>
                    <a:lstStyle/>
                    <a:p>
                      <a:pPr algn="ctr"/>
                      <a:r>
                        <a:rPr lang="en-US" b="0" dirty="0">
                          <a:latin typeface="Avenir Black"/>
                          <a:cs typeface="Avenir Black"/>
                        </a:rPr>
                        <a:t>Test Statistic</a:t>
                      </a:r>
                    </a:p>
                  </a:txBody>
                  <a:tcPr anchor="ctr"/>
                </a:tc>
                <a:tc>
                  <a:txBody>
                    <a:bodyPr/>
                    <a:lstStyle/>
                    <a:p>
                      <a:pPr algn="ctr"/>
                      <a:r>
                        <a:rPr lang="en-US" b="0" dirty="0" err="1">
                          <a:latin typeface="Avenir Black"/>
                          <a:cs typeface="Avenir Black"/>
                        </a:rPr>
                        <a:t>df</a:t>
                      </a:r>
                      <a:endParaRPr lang="en-US" b="0" dirty="0">
                        <a:latin typeface="Avenir Black"/>
                        <a:cs typeface="Avenir Black"/>
                      </a:endParaRPr>
                    </a:p>
                  </a:txBody>
                  <a:tcPr anchor="ctr"/>
                </a:tc>
                <a:tc>
                  <a:txBody>
                    <a:bodyPr/>
                    <a:lstStyle/>
                    <a:p>
                      <a:pPr algn="ctr"/>
                      <a:r>
                        <a:rPr lang="en-US" b="0" dirty="0">
                          <a:latin typeface="Avenir Black"/>
                          <a:cs typeface="Avenir Black"/>
                        </a:rPr>
                        <a:t>Variance</a:t>
                      </a:r>
                    </a:p>
                  </a:txBody>
                  <a:tcPr anchor="ctr"/>
                </a:tc>
                <a:tc>
                  <a:txBody>
                    <a:bodyPr/>
                    <a:lstStyle/>
                    <a:p>
                      <a:pPr algn="ctr"/>
                      <a:r>
                        <a:rPr lang="en-US" b="0" dirty="0">
                          <a:latin typeface="Avenir Black"/>
                          <a:cs typeface="Avenir Black"/>
                        </a:rPr>
                        <a:t>SE </a:t>
                      </a:r>
                    </a:p>
                  </a:txBody>
                  <a:tcPr anchor="ctr"/>
                </a:tc>
                <a:extLst>
                  <a:ext uri="{0D108BD9-81ED-4DB2-BD59-A6C34878D82A}">
                    <a16:rowId xmlns:a16="http://schemas.microsoft.com/office/drawing/2014/main" val="10000"/>
                  </a:ext>
                </a:extLst>
              </a:tr>
              <a:tr h="1206445">
                <a:tc>
                  <a:txBody>
                    <a:bodyPr/>
                    <a:lstStyle/>
                    <a:p>
                      <a:pPr algn="ctr"/>
                      <a:r>
                        <a:rPr lang="en-US" b="0" dirty="0">
                          <a:latin typeface="Avenir Black"/>
                          <a:cs typeface="Avenir Black"/>
                        </a:rPr>
                        <a:t>Single-sample</a:t>
                      </a:r>
                      <a:r>
                        <a:rPr lang="en-US" b="0" baseline="0" dirty="0">
                          <a:latin typeface="Avenir Black"/>
                          <a:cs typeface="Avenir Black"/>
                        </a:rPr>
                        <a:t> </a:t>
                      </a:r>
                    </a:p>
                    <a:p>
                      <a:pPr algn="ctr"/>
                      <a:r>
                        <a:rPr lang="en-US" b="0" i="1" baseline="0" dirty="0" err="1">
                          <a:latin typeface="Avenir Black"/>
                          <a:cs typeface="Avenir Black"/>
                        </a:rPr>
                        <a:t>z</a:t>
                      </a:r>
                      <a:r>
                        <a:rPr lang="en-US" b="0" i="0" baseline="0" dirty="0">
                          <a:latin typeface="Avenir Black"/>
                          <a:cs typeface="Avenir Black"/>
                        </a:rPr>
                        <a:t>-Test</a:t>
                      </a:r>
                      <a:endParaRPr lang="en-US" b="0" dirty="0">
                        <a:latin typeface="Avenir Black"/>
                        <a:cs typeface="Avenir Black"/>
                      </a:endParaRPr>
                    </a:p>
                  </a:txBody>
                  <a:tcPr anchor="ctr"/>
                </a:tc>
                <a:tc>
                  <a:txBody>
                    <a:bodyPr/>
                    <a:lstStyle/>
                    <a:p>
                      <a:pPr algn="ctr"/>
                      <a:r>
                        <a:rPr lang="en-US" sz="1700" baseline="0" dirty="0">
                          <a:latin typeface="Avenir Book"/>
                          <a:cs typeface="Avenir Book"/>
                        </a:rPr>
                        <a:t>Sample M </a:t>
                      </a:r>
                      <a:r>
                        <a:rPr lang="en-US" sz="1700" baseline="0" dirty="0" err="1">
                          <a:latin typeface="Avenir Book"/>
                          <a:cs typeface="Avenir Book"/>
                        </a:rPr>
                        <a:t>vs</a:t>
                      </a:r>
                      <a:r>
                        <a:rPr lang="en-US" sz="1700" baseline="0" dirty="0">
                          <a:latin typeface="Avenir Book"/>
                          <a:cs typeface="Avenir Book"/>
                        </a:rPr>
                        <a:t> known </a:t>
                      </a:r>
                      <a:r>
                        <a:rPr lang="en-US" sz="1700" baseline="0" dirty="0" err="1">
                          <a:latin typeface="Avenir Book"/>
                          <a:cs typeface="Avenir Book"/>
                        </a:rPr>
                        <a:t>μ</a:t>
                      </a:r>
                      <a:r>
                        <a:rPr lang="en-US" sz="1700" baseline="0" dirty="0">
                          <a:latin typeface="Avenir Book"/>
                          <a:cs typeface="Avenir Book"/>
                        </a:rPr>
                        <a:t>; </a:t>
                      </a:r>
                      <a:r>
                        <a:rPr lang="en-US" sz="1700" baseline="0" dirty="0" err="1">
                          <a:latin typeface="Avenir Book"/>
                          <a:cs typeface="Avenir Book"/>
                        </a:rPr>
                        <a:t>σ</a:t>
                      </a:r>
                      <a:r>
                        <a:rPr lang="en-US" sz="1700" baseline="0" dirty="0">
                          <a:latin typeface="Avenir Book"/>
                          <a:cs typeface="Avenir Book"/>
                        </a:rPr>
                        <a:t> is known (or </a:t>
                      </a:r>
                      <a:r>
                        <a:rPr lang="en-US" sz="1700" baseline="0" dirty="0" err="1">
                          <a:latin typeface="Avenir Book"/>
                          <a:cs typeface="Avenir Book"/>
                        </a:rPr>
                        <a:t>n</a:t>
                      </a:r>
                      <a:r>
                        <a:rPr lang="en-US" sz="1700" baseline="0" dirty="0">
                          <a:latin typeface="Avenir Book"/>
                          <a:cs typeface="Avenir Book"/>
                        </a:rPr>
                        <a:t> is large) </a:t>
                      </a:r>
                      <a:endParaRPr lang="en-US" sz="1700" dirty="0">
                        <a:latin typeface="Avenir Book"/>
                        <a:cs typeface="Avenir Book"/>
                      </a:endParaRPr>
                    </a:p>
                  </a:txBody>
                  <a:tcPr anchor="ctr"/>
                </a:tc>
                <a:tc>
                  <a:txBody>
                    <a:bodyPr/>
                    <a:lstStyle/>
                    <a:p>
                      <a:endParaRPr lang="en-US" dirty="0">
                        <a:latin typeface="Avenir Book"/>
                        <a:cs typeface="Avenir Book"/>
                      </a:endParaRPr>
                    </a:p>
                  </a:txBody>
                  <a:tcPr anchor="ctr"/>
                </a:tc>
                <a:tc>
                  <a:txBody>
                    <a:bodyPr/>
                    <a:lstStyle/>
                    <a:p>
                      <a:pPr algn="ctr"/>
                      <a:r>
                        <a:rPr lang="en-US" dirty="0">
                          <a:latin typeface="Avenir Book"/>
                          <a:cs typeface="Avenir Book"/>
                        </a:rPr>
                        <a:t>n/a</a:t>
                      </a:r>
                    </a:p>
                  </a:txBody>
                  <a:tcPr anchor="ctr"/>
                </a:tc>
                <a:tc>
                  <a:txBody>
                    <a:bodyPr/>
                    <a:lstStyle/>
                    <a:p>
                      <a:pPr algn="ctr"/>
                      <a:r>
                        <a:rPr lang="en-US" dirty="0">
                          <a:latin typeface="Avenir Book"/>
                          <a:cs typeface="Avenir Book"/>
                        </a:rPr>
                        <a:t>given</a:t>
                      </a:r>
                    </a:p>
                  </a:txBody>
                  <a:tcPr anchor="ctr"/>
                </a:tc>
                <a:tc>
                  <a:txBody>
                    <a:bodyPr/>
                    <a:lstStyle/>
                    <a:p>
                      <a:endParaRPr lang="en-US" dirty="0">
                        <a:latin typeface="Avenir Book"/>
                        <a:cs typeface="Avenir Book"/>
                      </a:endParaRPr>
                    </a:p>
                  </a:txBody>
                  <a:tcPr anchor="ctr"/>
                </a:tc>
                <a:extLst>
                  <a:ext uri="{0D108BD9-81ED-4DB2-BD59-A6C34878D82A}">
                    <a16:rowId xmlns:a16="http://schemas.microsoft.com/office/drawing/2014/main" val="10001"/>
                  </a:ext>
                </a:extLst>
              </a:tr>
              <a:tr h="12065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a:latin typeface="Avenir Black"/>
                          <a:cs typeface="Avenir Black"/>
                        </a:rPr>
                        <a:t>Single-sample</a:t>
                      </a:r>
                      <a:r>
                        <a:rPr lang="en-US" b="0" baseline="0" dirty="0">
                          <a:latin typeface="Avenir Black"/>
                          <a:cs typeface="Avenir Black"/>
                        </a:rPr>
                        <a:t> </a:t>
                      </a:r>
                    </a:p>
                    <a:p>
                      <a:pPr marL="0" marR="0" indent="0" algn="ctr" defTabSz="457200" rtl="0" eaLnBrk="1" fontAlgn="auto" latinLnBrk="0" hangingPunct="1">
                        <a:lnSpc>
                          <a:spcPct val="100000"/>
                        </a:lnSpc>
                        <a:spcBef>
                          <a:spcPts val="0"/>
                        </a:spcBef>
                        <a:spcAft>
                          <a:spcPts val="0"/>
                        </a:spcAft>
                        <a:buClrTx/>
                        <a:buSzTx/>
                        <a:buFontTx/>
                        <a:buNone/>
                        <a:tabLst/>
                        <a:defRPr/>
                      </a:pPr>
                      <a:r>
                        <a:rPr lang="en-US" b="0" i="1" baseline="0" dirty="0">
                          <a:latin typeface="Avenir Black"/>
                          <a:cs typeface="Avenir Black"/>
                        </a:rPr>
                        <a:t>t</a:t>
                      </a:r>
                      <a:r>
                        <a:rPr lang="en-US" b="0" i="0" baseline="0" dirty="0">
                          <a:latin typeface="Avenir Black"/>
                          <a:cs typeface="Avenir Black"/>
                        </a:rPr>
                        <a:t>-Test</a:t>
                      </a:r>
                    </a:p>
                  </a:txBody>
                  <a:tcPr anchor="ctr"/>
                </a:tc>
                <a:tc>
                  <a:txBody>
                    <a:bodyPr/>
                    <a:lstStyle/>
                    <a:p>
                      <a:pPr algn="ctr"/>
                      <a:r>
                        <a:rPr lang="en-US" sz="1700" baseline="0" dirty="0">
                          <a:latin typeface="Avenir Book"/>
                          <a:cs typeface="Avenir Book"/>
                        </a:rPr>
                        <a:t>Sample M </a:t>
                      </a:r>
                      <a:r>
                        <a:rPr lang="en-US" sz="1700" baseline="0" dirty="0" err="1">
                          <a:latin typeface="Avenir Book"/>
                          <a:cs typeface="Avenir Book"/>
                        </a:rPr>
                        <a:t>vs</a:t>
                      </a:r>
                      <a:r>
                        <a:rPr lang="en-US" sz="1700" baseline="0" dirty="0">
                          <a:latin typeface="Avenir Book"/>
                          <a:cs typeface="Avenir Book"/>
                        </a:rPr>
                        <a:t> known </a:t>
                      </a:r>
                      <a:r>
                        <a:rPr lang="en-US" sz="1700" baseline="0" dirty="0" err="1">
                          <a:latin typeface="Avenir Book"/>
                          <a:cs typeface="Avenir Book"/>
                        </a:rPr>
                        <a:t>μ</a:t>
                      </a:r>
                      <a:r>
                        <a:rPr lang="en-US" sz="1700" baseline="0" dirty="0">
                          <a:latin typeface="Avenir Book"/>
                          <a:cs typeface="Avenir Book"/>
                        </a:rPr>
                        <a:t>; </a:t>
                      </a:r>
                      <a:r>
                        <a:rPr lang="en-US" sz="1700" baseline="0" dirty="0" err="1">
                          <a:latin typeface="Avenir Book"/>
                          <a:cs typeface="Avenir Book"/>
                        </a:rPr>
                        <a:t>σ</a:t>
                      </a:r>
                      <a:r>
                        <a:rPr lang="en-US" sz="1700" baseline="0" dirty="0">
                          <a:latin typeface="Avenir Book"/>
                          <a:cs typeface="Avenir Book"/>
                        </a:rPr>
                        <a:t> is unknown (&amp; </a:t>
                      </a:r>
                      <a:r>
                        <a:rPr lang="en-US" sz="1700" baseline="0" dirty="0" err="1">
                          <a:latin typeface="Avenir Book"/>
                          <a:cs typeface="Avenir Book"/>
                        </a:rPr>
                        <a:t>n</a:t>
                      </a:r>
                      <a:r>
                        <a:rPr lang="en-US" sz="1700" baseline="0" dirty="0">
                          <a:latin typeface="Avenir Book"/>
                          <a:cs typeface="Avenir Book"/>
                        </a:rPr>
                        <a:t> is small)</a:t>
                      </a:r>
                      <a:endParaRPr lang="en-US" sz="1700" dirty="0">
                        <a:latin typeface="Avenir Book"/>
                        <a:cs typeface="Avenir Book"/>
                      </a:endParaRPr>
                    </a:p>
                  </a:txBody>
                  <a:tcPr anchor="ctr"/>
                </a:tc>
                <a:tc>
                  <a:txBody>
                    <a:bodyPr/>
                    <a:lstStyle/>
                    <a:p>
                      <a:endParaRPr lang="en-US" dirty="0">
                        <a:latin typeface="Avenir Book"/>
                        <a:cs typeface="Avenir Book"/>
                      </a:endParaRPr>
                    </a:p>
                  </a:txBody>
                  <a:tcPr anchor="ctr"/>
                </a:tc>
                <a:tc>
                  <a:txBody>
                    <a:bodyPr/>
                    <a:lstStyle/>
                    <a:p>
                      <a:pPr algn="ctr"/>
                      <a:r>
                        <a:rPr lang="en-US" dirty="0">
                          <a:latin typeface="Avenir Book"/>
                          <a:cs typeface="Avenir Book"/>
                        </a:rPr>
                        <a:t>n-1</a:t>
                      </a:r>
                    </a:p>
                  </a:txBody>
                  <a:tcPr anchor="ctr"/>
                </a:tc>
                <a:tc>
                  <a:txBody>
                    <a:bodyPr/>
                    <a:lstStyle/>
                    <a:p>
                      <a:endParaRPr lang="en-US" dirty="0">
                        <a:latin typeface="Avenir Book"/>
                        <a:cs typeface="Avenir Book"/>
                      </a:endParaRPr>
                    </a:p>
                  </a:txBody>
                  <a:tcPr anchor="ctr"/>
                </a:tc>
                <a:tc>
                  <a:txBody>
                    <a:bodyPr/>
                    <a:lstStyle/>
                    <a:p>
                      <a:endParaRPr lang="en-US" dirty="0">
                        <a:latin typeface="Avenir Book"/>
                        <a:cs typeface="Avenir Book"/>
                      </a:endParaRPr>
                    </a:p>
                  </a:txBody>
                  <a:tcPr anchor="ctr"/>
                </a:tc>
                <a:extLst>
                  <a:ext uri="{0D108BD9-81ED-4DB2-BD59-A6C34878D82A}">
                    <a16:rowId xmlns:a16="http://schemas.microsoft.com/office/drawing/2014/main" val="10002"/>
                  </a:ext>
                </a:extLst>
              </a:tr>
              <a:tr h="11938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a:latin typeface="Avenir Black"/>
                          <a:cs typeface="Avenir Black"/>
                        </a:rPr>
                        <a:t>Independent-</a:t>
                      </a:r>
                      <a:r>
                        <a:rPr lang="en-US" b="0" dirty="0">
                          <a:latin typeface="Avenir Black"/>
                          <a:cs typeface="Avenir Black"/>
                        </a:rPr>
                        <a:t>samples</a:t>
                      </a:r>
                      <a:r>
                        <a:rPr lang="en-US" b="0" baseline="0" dirty="0">
                          <a:latin typeface="Avenir Black"/>
                          <a:cs typeface="Avenir Black"/>
                        </a:rPr>
                        <a:t> </a:t>
                      </a:r>
                    </a:p>
                    <a:p>
                      <a:pPr marL="0" marR="0" indent="0" algn="ctr" defTabSz="457200" rtl="0" eaLnBrk="1" fontAlgn="auto" latinLnBrk="0" hangingPunct="1">
                        <a:lnSpc>
                          <a:spcPct val="100000"/>
                        </a:lnSpc>
                        <a:spcBef>
                          <a:spcPts val="0"/>
                        </a:spcBef>
                        <a:spcAft>
                          <a:spcPts val="0"/>
                        </a:spcAft>
                        <a:buClrTx/>
                        <a:buSzTx/>
                        <a:buFontTx/>
                        <a:buNone/>
                        <a:tabLst/>
                        <a:defRPr/>
                      </a:pPr>
                      <a:r>
                        <a:rPr lang="en-US" b="0" i="1" baseline="0" dirty="0">
                          <a:latin typeface="Avenir Black"/>
                          <a:cs typeface="Avenir Black"/>
                        </a:rPr>
                        <a:t>t</a:t>
                      </a:r>
                      <a:r>
                        <a:rPr lang="en-US" b="0" i="0" baseline="0" dirty="0">
                          <a:latin typeface="Avenir Black"/>
                          <a:cs typeface="Avenir Black"/>
                        </a:rPr>
                        <a:t>-Test</a:t>
                      </a:r>
                      <a:endParaRPr lang="en-US" b="0" dirty="0">
                        <a:latin typeface="Avenir Black"/>
                        <a:cs typeface="Avenir Black"/>
                      </a:endParaRPr>
                    </a:p>
                  </a:txBody>
                  <a:tcPr anchor="ctr"/>
                </a:tc>
                <a:tc>
                  <a:txBody>
                    <a:bodyPr/>
                    <a:lstStyle/>
                    <a:p>
                      <a:pPr algn="ctr"/>
                      <a:r>
                        <a:rPr lang="en-US" sz="1700" dirty="0">
                          <a:latin typeface="Avenir Book"/>
                          <a:cs typeface="Avenir Book"/>
                        </a:rPr>
                        <a:t>Comparing two</a:t>
                      </a:r>
                      <a:r>
                        <a:rPr lang="en-US" sz="1700" baseline="0" dirty="0">
                          <a:latin typeface="Avenir Book"/>
                          <a:cs typeface="Avenir Book"/>
                        </a:rPr>
                        <a:t> sample means when unrelated</a:t>
                      </a:r>
                      <a:endParaRPr lang="en-US" sz="1700" dirty="0">
                        <a:latin typeface="Avenir Book"/>
                        <a:cs typeface="Avenir Book"/>
                      </a:endParaRPr>
                    </a:p>
                  </a:txBody>
                  <a:tcPr anchor="ctr"/>
                </a:tc>
                <a:tc>
                  <a:txBody>
                    <a:bodyPr/>
                    <a:lstStyle/>
                    <a:p>
                      <a:endParaRPr lang="en-US" dirty="0">
                        <a:latin typeface="Avenir Book"/>
                        <a:cs typeface="Avenir Book"/>
                      </a:endParaRPr>
                    </a:p>
                  </a:txBody>
                  <a:tcPr anchor="ctr"/>
                </a:tc>
                <a:tc>
                  <a:txBody>
                    <a:bodyPr/>
                    <a:lstStyle/>
                    <a:p>
                      <a:pPr algn="ctr"/>
                      <a:r>
                        <a:rPr lang="en-US" dirty="0">
                          <a:latin typeface="Avenir Book"/>
                          <a:cs typeface="Avenir Book"/>
                        </a:rPr>
                        <a:t>(n</a:t>
                      </a:r>
                      <a:r>
                        <a:rPr lang="en-US" baseline="-25000" dirty="0">
                          <a:latin typeface="Avenir Book"/>
                          <a:cs typeface="Avenir Book"/>
                        </a:rPr>
                        <a:t>1</a:t>
                      </a:r>
                      <a:r>
                        <a:rPr lang="en-US" dirty="0">
                          <a:latin typeface="Avenir Book"/>
                          <a:cs typeface="Avenir Book"/>
                        </a:rPr>
                        <a:t>-1)</a:t>
                      </a:r>
                      <a:r>
                        <a:rPr lang="en-US" baseline="0" dirty="0">
                          <a:latin typeface="Avenir Book"/>
                          <a:cs typeface="Avenir Book"/>
                        </a:rPr>
                        <a:t> +(n</a:t>
                      </a:r>
                      <a:r>
                        <a:rPr lang="en-US" baseline="-25000" dirty="0">
                          <a:latin typeface="Avenir Book"/>
                          <a:cs typeface="Avenir Book"/>
                        </a:rPr>
                        <a:t>2</a:t>
                      </a:r>
                      <a:r>
                        <a:rPr lang="en-US" baseline="0" dirty="0">
                          <a:latin typeface="Avenir Book"/>
                          <a:cs typeface="Avenir Book"/>
                        </a:rPr>
                        <a:t>-1)</a:t>
                      </a:r>
                      <a:endParaRPr lang="en-US" dirty="0">
                        <a:latin typeface="Avenir Book"/>
                        <a:cs typeface="Avenir Book"/>
                      </a:endParaRPr>
                    </a:p>
                  </a:txBody>
                  <a:tcPr anchor="ctr"/>
                </a:tc>
                <a:tc>
                  <a:txBody>
                    <a:bodyPr/>
                    <a:lstStyle/>
                    <a:p>
                      <a:endParaRPr lang="en-US" dirty="0">
                        <a:latin typeface="Avenir Book"/>
                        <a:cs typeface="Avenir Book"/>
                      </a:endParaRPr>
                    </a:p>
                  </a:txBody>
                  <a:tcPr anchor="ctr"/>
                </a:tc>
                <a:tc>
                  <a:txBody>
                    <a:bodyPr/>
                    <a:lstStyle/>
                    <a:p>
                      <a:endParaRPr lang="en-US" dirty="0">
                        <a:latin typeface="Avenir Book"/>
                        <a:cs typeface="Avenir Book"/>
                      </a:endParaRPr>
                    </a:p>
                  </a:txBody>
                  <a:tcPr anchor="ctr"/>
                </a:tc>
                <a:extLst>
                  <a:ext uri="{0D108BD9-81ED-4DB2-BD59-A6C34878D82A}">
                    <a16:rowId xmlns:a16="http://schemas.microsoft.com/office/drawing/2014/main" val="10003"/>
                  </a:ext>
                </a:extLst>
              </a:tr>
              <a:tr h="146299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a:latin typeface="Avenir Black"/>
                          <a:cs typeface="Avenir Black"/>
                        </a:rPr>
                        <a:t>Paired</a:t>
                      </a:r>
                      <a:r>
                        <a:rPr lang="en-US" b="0" baseline="0" dirty="0">
                          <a:latin typeface="Avenir Black"/>
                          <a:cs typeface="Avenir Black"/>
                        </a:rPr>
                        <a:t> (related) -</a:t>
                      </a:r>
                      <a:r>
                        <a:rPr lang="en-US" b="0" dirty="0">
                          <a:latin typeface="Avenir Black"/>
                          <a:cs typeface="Avenir Black"/>
                        </a:rPr>
                        <a:t>samples</a:t>
                      </a:r>
                      <a:r>
                        <a:rPr lang="en-US" b="0" baseline="0" dirty="0">
                          <a:latin typeface="Avenir Black"/>
                          <a:cs typeface="Avenir Black"/>
                        </a:rPr>
                        <a:t> </a:t>
                      </a:r>
                    </a:p>
                    <a:p>
                      <a:pPr marL="0" marR="0" indent="0" algn="ctr" defTabSz="457200" rtl="0" eaLnBrk="1" fontAlgn="auto" latinLnBrk="0" hangingPunct="1">
                        <a:lnSpc>
                          <a:spcPct val="100000"/>
                        </a:lnSpc>
                        <a:spcBef>
                          <a:spcPts val="0"/>
                        </a:spcBef>
                        <a:spcAft>
                          <a:spcPts val="0"/>
                        </a:spcAft>
                        <a:buClrTx/>
                        <a:buSzTx/>
                        <a:buFontTx/>
                        <a:buNone/>
                        <a:tabLst/>
                        <a:defRPr/>
                      </a:pPr>
                      <a:r>
                        <a:rPr lang="en-US" b="0" i="1" baseline="0" dirty="0" err="1">
                          <a:latin typeface="Avenir Black"/>
                          <a:cs typeface="Avenir Black"/>
                        </a:rPr>
                        <a:t>t</a:t>
                      </a:r>
                      <a:r>
                        <a:rPr lang="en-US" b="0" i="0" baseline="0" dirty="0">
                          <a:latin typeface="Avenir Black"/>
                          <a:cs typeface="Avenir Black"/>
                        </a:rPr>
                        <a:t>-Test</a:t>
                      </a:r>
                      <a:endParaRPr lang="en-US" b="0" dirty="0">
                        <a:latin typeface="Avenir Black"/>
                        <a:cs typeface="Avenir Black"/>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Avenir Book"/>
                          <a:cs typeface="Avenir Book"/>
                        </a:rPr>
                        <a:t>Comparing two</a:t>
                      </a:r>
                      <a:r>
                        <a:rPr lang="en-US" sz="1700" baseline="0" dirty="0">
                          <a:latin typeface="Avenir Book"/>
                          <a:cs typeface="Avenir Book"/>
                        </a:rPr>
                        <a:t> sample means when related</a:t>
                      </a:r>
                      <a:endParaRPr lang="en-US" sz="1700" dirty="0">
                        <a:latin typeface="Avenir Book"/>
                        <a:cs typeface="Avenir Book"/>
                      </a:endParaRPr>
                    </a:p>
                  </a:txBody>
                  <a:tcPr anchor="ctr"/>
                </a:tc>
                <a:tc>
                  <a:txBody>
                    <a:bodyPr/>
                    <a:lstStyle/>
                    <a:p>
                      <a:endParaRPr lang="en-US" dirty="0">
                        <a:latin typeface="Avenir Book"/>
                        <a:cs typeface="Avenir Book"/>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Avenir Book"/>
                          <a:cs typeface="Avenir Book"/>
                        </a:rPr>
                        <a:t>n-1</a:t>
                      </a:r>
                    </a:p>
                  </a:txBody>
                  <a:tcPr anchor="ctr"/>
                </a:tc>
                <a:tc>
                  <a:txBody>
                    <a:bodyPr/>
                    <a:lstStyle/>
                    <a:p>
                      <a:endParaRPr lang="en-US" dirty="0">
                        <a:latin typeface="Avenir Book"/>
                        <a:cs typeface="Avenir Book"/>
                      </a:endParaRPr>
                    </a:p>
                  </a:txBody>
                  <a:tcPr anchor="ctr"/>
                </a:tc>
                <a:tc>
                  <a:txBody>
                    <a:bodyPr/>
                    <a:lstStyle/>
                    <a:p>
                      <a:endParaRPr lang="en-US" dirty="0">
                        <a:latin typeface="Avenir Book"/>
                        <a:cs typeface="Avenir Book"/>
                      </a:endParaRPr>
                    </a:p>
                  </a:txBody>
                  <a:tcPr anchor="ctr"/>
                </a:tc>
                <a:extLst>
                  <a:ext uri="{0D108BD9-81ED-4DB2-BD59-A6C34878D82A}">
                    <a16:rowId xmlns:a16="http://schemas.microsoft.com/office/drawing/2014/main" val="10004"/>
                  </a:ext>
                </a:extLst>
              </a:tr>
            </a:tbl>
          </a:graphicData>
        </a:graphic>
      </p:graphicFrame>
      <p:graphicFrame>
        <p:nvGraphicFramePr>
          <p:cNvPr id="37892" name="Object 4"/>
          <p:cNvGraphicFramePr>
            <a:graphicFrameLocks noChangeAspect="1"/>
          </p:cNvGraphicFramePr>
          <p:nvPr>
            <p:extLst>
              <p:ext uri="{D42A27DB-BD31-4B8C-83A1-F6EECF244321}">
                <p14:modId xmlns:p14="http://schemas.microsoft.com/office/powerpoint/2010/main" val="473965337"/>
              </p:ext>
            </p:extLst>
          </p:nvPr>
        </p:nvGraphicFramePr>
        <p:xfrm>
          <a:off x="3503873" y="2734429"/>
          <a:ext cx="1302384" cy="818675"/>
        </p:xfrm>
        <a:graphic>
          <a:graphicData uri="http://schemas.openxmlformats.org/presentationml/2006/ole">
            <mc:AlternateContent xmlns:mc="http://schemas.openxmlformats.org/markup-compatibility/2006">
              <mc:Choice xmlns:v="urn:schemas-microsoft-com:vml" Requires="v">
                <p:oleObj spid="_x0000_s360021" name="Equation" r:id="rId4" imgW="647700" imgH="406400" progId="Equation.3">
                  <p:embed/>
                </p:oleObj>
              </mc:Choice>
              <mc:Fallback>
                <p:oleObj name="Equation" r:id="rId4" imgW="647700" imgH="406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3873" y="2734429"/>
                        <a:ext cx="1302384" cy="8186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7894" name="Object 6"/>
          <p:cNvGraphicFramePr>
            <a:graphicFrameLocks noChangeAspect="1"/>
          </p:cNvGraphicFramePr>
          <p:nvPr>
            <p:extLst>
              <p:ext uri="{D42A27DB-BD31-4B8C-83A1-F6EECF244321}">
                <p14:modId xmlns:p14="http://schemas.microsoft.com/office/powerpoint/2010/main" val="767551266"/>
              </p:ext>
            </p:extLst>
          </p:nvPr>
        </p:nvGraphicFramePr>
        <p:xfrm>
          <a:off x="3467524" y="1498938"/>
          <a:ext cx="1352550" cy="817562"/>
        </p:xfrm>
        <a:graphic>
          <a:graphicData uri="http://schemas.openxmlformats.org/presentationml/2006/ole">
            <mc:AlternateContent xmlns:mc="http://schemas.openxmlformats.org/markup-compatibility/2006">
              <mc:Choice xmlns:v="urn:schemas-microsoft-com:vml" Requires="v">
                <p:oleObj spid="_x0000_s360022" name="Equation" r:id="rId6" imgW="673100" imgH="406400" progId="Equation.3">
                  <p:embed/>
                </p:oleObj>
              </mc:Choice>
              <mc:Fallback>
                <p:oleObj name="Equation" r:id="rId6" imgW="673100" imgH="406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7524" y="1498938"/>
                        <a:ext cx="1352550" cy="8175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7895" name="Object 7"/>
          <p:cNvGraphicFramePr>
            <a:graphicFrameLocks noChangeAspect="1"/>
          </p:cNvGraphicFramePr>
          <p:nvPr>
            <p:extLst>
              <p:ext uri="{D42A27DB-BD31-4B8C-83A1-F6EECF244321}">
                <p14:modId xmlns:p14="http://schemas.microsoft.com/office/powerpoint/2010/main" val="4204475206"/>
              </p:ext>
            </p:extLst>
          </p:nvPr>
        </p:nvGraphicFramePr>
        <p:xfrm>
          <a:off x="3398001" y="3848329"/>
          <a:ext cx="1555750" cy="944563"/>
        </p:xfrm>
        <a:graphic>
          <a:graphicData uri="http://schemas.openxmlformats.org/presentationml/2006/ole">
            <mc:AlternateContent xmlns:mc="http://schemas.openxmlformats.org/markup-compatibility/2006">
              <mc:Choice xmlns:v="urn:schemas-microsoft-com:vml" Requires="v">
                <p:oleObj spid="_x0000_s360023" name="Equation" r:id="rId8" imgW="774700" imgH="431800" progId="Equation.3">
                  <p:embed/>
                </p:oleObj>
              </mc:Choice>
              <mc:Fallback>
                <p:oleObj name="Equation" r:id="rId8" imgW="774700" imgH="431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98001" y="3848329"/>
                        <a:ext cx="1555750" cy="9445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7896" name="Object 8"/>
          <p:cNvGraphicFramePr>
            <a:graphicFrameLocks noChangeAspect="1"/>
          </p:cNvGraphicFramePr>
          <p:nvPr>
            <p:extLst>
              <p:ext uri="{D42A27DB-BD31-4B8C-83A1-F6EECF244321}">
                <p14:modId xmlns:p14="http://schemas.microsoft.com/office/powerpoint/2010/main" val="1091582103"/>
              </p:ext>
            </p:extLst>
          </p:nvPr>
        </p:nvGraphicFramePr>
        <p:xfrm>
          <a:off x="7680430" y="1627900"/>
          <a:ext cx="947394" cy="593504"/>
        </p:xfrm>
        <a:graphic>
          <a:graphicData uri="http://schemas.openxmlformats.org/presentationml/2006/ole">
            <mc:AlternateContent xmlns:mc="http://schemas.openxmlformats.org/markup-compatibility/2006">
              <mc:Choice xmlns:v="urn:schemas-microsoft-com:vml" Requires="v">
                <p:oleObj spid="_x0000_s360024" name="Equation" r:id="rId10" imgW="609600" imgH="381000" progId="Equation.3">
                  <p:embed/>
                </p:oleObj>
              </mc:Choice>
              <mc:Fallback>
                <p:oleObj name="Equation" r:id="rId10" imgW="609600" imgH="3810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80430" y="1627900"/>
                        <a:ext cx="947394" cy="593504"/>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7897" name="Object 9"/>
          <p:cNvGraphicFramePr>
            <a:graphicFrameLocks noChangeAspect="1"/>
          </p:cNvGraphicFramePr>
          <p:nvPr>
            <p:extLst>
              <p:ext uri="{D42A27DB-BD31-4B8C-83A1-F6EECF244321}">
                <p14:modId xmlns:p14="http://schemas.microsoft.com/office/powerpoint/2010/main" val="1146955432"/>
              </p:ext>
            </p:extLst>
          </p:nvPr>
        </p:nvGraphicFramePr>
        <p:xfrm>
          <a:off x="7731229" y="2813038"/>
          <a:ext cx="889000" cy="593725"/>
        </p:xfrm>
        <a:graphic>
          <a:graphicData uri="http://schemas.openxmlformats.org/presentationml/2006/ole">
            <mc:AlternateContent xmlns:mc="http://schemas.openxmlformats.org/markup-compatibility/2006">
              <mc:Choice xmlns:v="urn:schemas-microsoft-com:vml" Requires="v">
                <p:oleObj spid="_x0000_s360025" name="Equation" r:id="rId12" imgW="571500" imgH="381000" progId="Equation.3">
                  <p:embed/>
                </p:oleObj>
              </mc:Choice>
              <mc:Fallback>
                <p:oleObj name="Equation" r:id="rId12" imgW="571500" imgH="3810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31229" y="2813038"/>
                        <a:ext cx="889000" cy="5937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7898" name="Object 10"/>
          <p:cNvGraphicFramePr>
            <a:graphicFrameLocks noChangeAspect="1"/>
          </p:cNvGraphicFramePr>
          <p:nvPr>
            <p:extLst>
              <p:ext uri="{D42A27DB-BD31-4B8C-83A1-F6EECF244321}">
                <p14:modId xmlns:p14="http://schemas.microsoft.com/office/powerpoint/2010/main" val="3958733368"/>
              </p:ext>
            </p:extLst>
          </p:nvPr>
        </p:nvGraphicFramePr>
        <p:xfrm>
          <a:off x="7288000" y="3944373"/>
          <a:ext cx="1717675" cy="752475"/>
        </p:xfrm>
        <a:graphic>
          <a:graphicData uri="http://schemas.openxmlformats.org/presentationml/2006/ole">
            <mc:AlternateContent xmlns:mc="http://schemas.openxmlformats.org/markup-compatibility/2006">
              <mc:Choice xmlns:v="urn:schemas-microsoft-com:vml" Requires="v">
                <p:oleObj spid="_x0000_s360026" name="Equation" r:id="rId14" imgW="1104900" imgH="482600" progId="Equation.3">
                  <p:embed/>
                </p:oleObj>
              </mc:Choice>
              <mc:Fallback>
                <p:oleObj name="Equation" r:id="rId14" imgW="1104900" imgH="482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88000" y="3944373"/>
                        <a:ext cx="1717675" cy="7524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7900" name="Object 12"/>
          <p:cNvGraphicFramePr>
            <a:graphicFrameLocks noChangeAspect="1"/>
          </p:cNvGraphicFramePr>
          <p:nvPr>
            <p:extLst>
              <p:ext uri="{D42A27DB-BD31-4B8C-83A1-F6EECF244321}">
                <p14:modId xmlns:p14="http://schemas.microsoft.com/office/powerpoint/2010/main" val="2097515706"/>
              </p:ext>
            </p:extLst>
          </p:nvPr>
        </p:nvGraphicFramePr>
        <p:xfrm>
          <a:off x="5821467" y="4030362"/>
          <a:ext cx="1362075" cy="614362"/>
        </p:xfrm>
        <a:graphic>
          <a:graphicData uri="http://schemas.openxmlformats.org/presentationml/2006/ole">
            <mc:AlternateContent xmlns:mc="http://schemas.openxmlformats.org/markup-compatibility/2006">
              <mc:Choice xmlns:v="urn:schemas-microsoft-com:vml" Requires="v">
                <p:oleObj spid="_x0000_s360027" name="Equation" r:id="rId16" imgW="876300" imgH="393700" progId="Equation.3">
                  <p:embed/>
                </p:oleObj>
              </mc:Choice>
              <mc:Fallback>
                <p:oleObj name="Equation" r:id="rId16" imgW="876300" imgH="3937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21467" y="4030362"/>
                        <a:ext cx="1362075" cy="6143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7901" name="Object 13"/>
          <p:cNvGraphicFramePr>
            <a:graphicFrameLocks noChangeAspect="1"/>
          </p:cNvGraphicFramePr>
          <p:nvPr>
            <p:extLst>
              <p:ext uri="{D42A27DB-BD31-4B8C-83A1-F6EECF244321}">
                <p14:modId xmlns:p14="http://schemas.microsoft.com/office/powerpoint/2010/main" val="4093512738"/>
              </p:ext>
            </p:extLst>
          </p:nvPr>
        </p:nvGraphicFramePr>
        <p:xfrm>
          <a:off x="6144895" y="2785786"/>
          <a:ext cx="769938" cy="614362"/>
        </p:xfrm>
        <a:graphic>
          <a:graphicData uri="http://schemas.openxmlformats.org/presentationml/2006/ole">
            <mc:AlternateContent xmlns:mc="http://schemas.openxmlformats.org/markup-compatibility/2006">
              <mc:Choice xmlns:v="urn:schemas-microsoft-com:vml" Requires="v">
                <p:oleObj spid="_x0000_s360028" name="Equation" r:id="rId18" imgW="495300" imgH="393700" progId="Equation.3">
                  <p:embed/>
                </p:oleObj>
              </mc:Choice>
              <mc:Fallback>
                <p:oleObj name="Equation" r:id="rId18" imgW="495300" imgH="3937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44895" y="2785786"/>
                        <a:ext cx="769938" cy="614362"/>
                      </a:xfrm>
                      <a:prstGeom prst="rect">
                        <a:avLst/>
                      </a:prstGeom>
                      <a:noFill/>
                      <a:extLst/>
                    </p:spPr>
                  </p:pic>
                </p:oleObj>
              </mc:Fallback>
            </mc:AlternateContent>
          </a:graphicData>
        </a:graphic>
      </p:graphicFrame>
      <p:graphicFrame>
        <p:nvGraphicFramePr>
          <p:cNvPr id="43019" name="Object 11"/>
          <p:cNvGraphicFramePr>
            <a:graphicFrameLocks noChangeAspect="1"/>
          </p:cNvGraphicFramePr>
          <p:nvPr>
            <p:extLst>
              <p:ext uri="{D42A27DB-BD31-4B8C-83A1-F6EECF244321}">
                <p14:modId xmlns:p14="http://schemas.microsoft.com/office/powerpoint/2010/main" val="2950334542"/>
              </p:ext>
            </p:extLst>
          </p:nvPr>
        </p:nvGraphicFramePr>
        <p:xfrm>
          <a:off x="3597805" y="5100111"/>
          <a:ext cx="1120775" cy="1000125"/>
        </p:xfrm>
        <a:graphic>
          <a:graphicData uri="http://schemas.openxmlformats.org/presentationml/2006/ole">
            <mc:AlternateContent xmlns:mc="http://schemas.openxmlformats.org/markup-compatibility/2006">
              <mc:Choice xmlns:v="urn:schemas-microsoft-com:vml" Requires="v">
                <p:oleObj spid="_x0000_s360029" name="Equation" r:id="rId20" imgW="558800" imgH="457200" progId="Equation.3">
                  <p:embed/>
                </p:oleObj>
              </mc:Choice>
              <mc:Fallback>
                <p:oleObj name="Equation" r:id="rId20" imgW="558800" imgH="4572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597805" y="5100111"/>
                        <a:ext cx="1120775" cy="10001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3020" name="Object 12"/>
          <p:cNvGraphicFramePr>
            <a:graphicFrameLocks noChangeAspect="1"/>
          </p:cNvGraphicFramePr>
          <p:nvPr>
            <p:extLst>
              <p:ext uri="{D42A27DB-BD31-4B8C-83A1-F6EECF244321}">
                <p14:modId xmlns:p14="http://schemas.microsoft.com/office/powerpoint/2010/main" val="2600584173"/>
              </p:ext>
            </p:extLst>
          </p:nvPr>
        </p:nvGraphicFramePr>
        <p:xfrm>
          <a:off x="5969000" y="5276324"/>
          <a:ext cx="1123950" cy="654050"/>
        </p:xfrm>
        <a:graphic>
          <a:graphicData uri="http://schemas.openxmlformats.org/presentationml/2006/ole">
            <mc:AlternateContent xmlns:mc="http://schemas.openxmlformats.org/markup-compatibility/2006">
              <mc:Choice xmlns:v="urn:schemas-microsoft-com:vml" Requires="v">
                <p:oleObj spid="_x0000_s360030" name="Equation" r:id="rId22" imgW="723900" imgH="419100" progId="Equation.3">
                  <p:embed/>
                </p:oleObj>
              </mc:Choice>
              <mc:Fallback>
                <p:oleObj name="Equation" r:id="rId22" imgW="723900" imgH="41910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69000" y="5276324"/>
                        <a:ext cx="1123950" cy="6540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3022" name="Object 14"/>
          <p:cNvGraphicFramePr>
            <a:graphicFrameLocks noChangeAspect="1"/>
          </p:cNvGraphicFramePr>
          <p:nvPr>
            <p:extLst>
              <p:ext uri="{D42A27DB-BD31-4B8C-83A1-F6EECF244321}">
                <p14:modId xmlns:p14="http://schemas.microsoft.com/office/powerpoint/2010/main" val="2358897700"/>
              </p:ext>
            </p:extLst>
          </p:nvPr>
        </p:nvGraphicFramePr>
        <p:xfrm>
          <a:off x="7659159" y="5220233"/>
          <a:ext cx="1066800" cy="633412"/>
        </p:xfrm>
        <a:graphic>
          <a:graphicData uri="http://schemas.openxmlformats.org/presentationml/2006/ole">
            <mc:AlternateContent xmlns:mc="http://schemas.openxmlformats.org/markup-compatibility/2006">
              <mc:Choice xmlns:v="urn:schemas-microsoft-com:vml" Requires="v">
                <p:oleObj spid="_x0000_s360031" name="Equation" r:id="rId24" imgW="685800" imgH="406400" progId="Equation.3">
                  <p:embed/>
                </p:oleObj>
              </mc:Choice>
              <mc:Fallback>
                <p:oleObj name="Equation" r:id="rId24" imgW="685800" imgH="40640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659159" y="5220233"/>
                        <a:ext cx="1066800" cy="6334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013277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ABC2F-F480-8047-9661-97CAF44367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4D569A-5368-514B-A164-660945F36583}"/>
              </a:ext>
            </a:extLst>
          </p:cNvPr>
          <p:cNvSpPr>
            <a:spLocks noGrp="1"/>
          </p:cNvSpPr>
          <p:nvPr>
            <p:ph idx="1"/>
          </p:nvPr>
        </p:nvSpPr>
        <p:spPr/>
        <p:txBody>
          <a:bodyPr/>
          <a:lstStyle/>
          <a:p>
            <a:r>
              <a:rPr lang="en-US" dirty="0" smtClean="0"/>
              <a:t>We are </a:t>
            </a:r>
            <a:r>
              <a:rPr lang="en-US" dirty="0"/>
              <a:t>comparing </a:t>
            </a:r>
            <a:r>
              <a:rPr lang="en-US" dirty="0" smtClean="0"/>
              <a:t>two sample distributions </a:t>
            </a:r>
            <a:r>
              <a:rPr lang="en-US" dirty="0"/>
              <a:t>to each other to see if they are actually two separate distributions, or if they are actually the same.</a:t>
            </a:r>
          </a:p>
        </p:txBody>
      </p:sp>
    </p:spTree>
    <p:extLst>
      <p:ext uri="{BB962C8B-B14F-4D97-AF65-F5344CB8AC3E}">
        <p14:creationId xmlns:p14="http://schemas.microsoft.com/office/powerpoint/2010/main" val="1668369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Inferential Statistics: </a:t>
            </a:r>
            <a:br>
              <a:rPr lang="en-US" dirty="0"/>
            </a:br>
            <a:r>
              <a:rPr lang="en-US" sz="3200" dirty="0"/>
              <a:t>The Basic Logic</a:t>
            </a:r>
          </a:p>
        </p:txBody>
      </p:sp>
      <p:sp>
        <p:nvSpPr>
          <p:cNvPr id="4" name="Content Placeholder 3"/>
          <p:cNvSpPr>
            <a:spLocks noGrp="1"/>
          </p:cNvSpPr>
          <p:nvPr>
            <p:ph idx="1"/>
          </p:nvPr>
        </p:nvSpPr>
        <p:spPr/>
        <p:txBody>
          <a:bodyPr/>
          <a:lstStyle/>
          <a:p>
            <a:endParaRPr lang="en-US" dirty="0"/>
          </a:p>
          <a:p>
            <a:endParaRPr lang="en-US" dirty="0"/>
          </a:p>
          <a:p>
            <a:r>
              <a:rPr lang="en-US" dirty="0"/>
              <a:t>So if we know the mean and standard deviation of the sample, we </a:t>
            </a:r>
            <a:r>
              <a:rPr lang="en-US" dirty="0" smtClean="0"/>
              <a:t>infer </a:t>
            </a:r>
            <a:r>
              <a:rPr lang="en-US" dirty="0"/>
              <a:t>what the population looks like.</a:t>
            </a:r>
          </a:p>
        </p:txBody>
      </p:sp>
    </p:spTree>
    <p:extLst>
      <p:ext uri="{BB962C8B-B14F-4D97-AF65-F5344CB8AC3E}">
        <p14:creationId xmlns:p14="http://schemas.microsoft.com/office/powerpoint/2010/main" val="25784610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130" name="Group 2"/>
          <p:cNvGrpSpPr>
            <a:grpSpLocks/>
          </p:cNvGrpSpPr>
          <p:nvPr/>
        </p:nvGrpSpPr>
        <p:grpSpPr bwMode="auto">
          <a:xfrm>
            <a:off x="244475" y="1676400"/>
            <a:ext cx="8763000" cy="3124200"/>
            <a:chOff x="960" y="1296"/>
            <a:chExt cx="4080" cy="1600"/>
          </a:xfrm>
        </p:grpSpPr>
        <p:sp>
          <p:nvSpPr>
            <p:cNvPr id="176729" name="Freeform 3"/>
            <p:cNvSpPr>
              <a:spLocks/>
            </p:cNvSpPr>
            <p:nvPr/>
          </p:nvSpPr>
          <p:spPr bwMode="auto">
            <a:xfrm>
              <a:off x="960" y="1296"/>
              <a:ext cx="2064" cy="1600"/>
            </a:xfrm>
            <a:custGeom>
              <a:avLst/>
              <a:gdLst>
                <a:gd name="T0" fmla="*/ 0 w 2496"/>
                <a:gd name="T1" fmla="*/ 1600 h 1600"/>
                <a:gd name="T2" fmla="*/ 445 w 2496"/>
                <a:gd name="T3" fmla="*/ 1264 h 1600"/>
                <a:gd name="T4" fmla="*/ 690 w 2496"/>
                <a:gd name="T5" fmla="*/ 208 h 1600"/>
                <a:gd name="T6" fmla="*/ 799 w 2496"/>
                <a:gd name="T7" fmla="*/ 16 h 1600"/>
                <a:gd name="T8" fmla="*/ 0 60000 65536"/>
                <a:gd name="T9" fmla="*/ 0 60000 65536"/>
                <a:gd name="T10" fmla="*/ 0 60000 65536"/>
                <a:gd name="T11" fmla="*/ 0 60000 65536"/>
                <a:gd name="T12" fmla="*/ 0 w 2496"/>
                <a:gd name="T13" fmla="*/ 0 h 1600"/>
                <a:gd name="T14" fmla="*/ 2496 w 2496"/>
                <a:gd name="T15" fmla="*/ 1600 h 1600"/>
              </a:gdLst>
              <a:ahLst/>
              <a:cxnLst>
                <a:cxn ang="T8">
                  <a:pos x="T0" y="T1"/>
                </a:cxn>
                <a:cxn ang="T9">
                  <a:pos x="T2" y="T3"/>
                </a:cxn>
                <a:cxn ang="T10">
                  <a:pos x="T4" y="T5"/>
                </a:cxn>
                <a:cxn ang="T11">
                  <a:pos x="T6" y="T7"/>
                </a:cxn>
              </a:cxnLst>
              <a:rect l="T12" t="T13" r="T14" b="T15"/>
              <a:pathLst>
                <a:path w="2496" h="1600">
                  <a:moveTo>
                    <a:pt x="0" y="1600"/>
                  </a:moveTo>
                  <a:cubicBezTo>
                    <a:pt x="516" y="1548"/>
                    <a:pt x="1032" y="1496"/>
                    <a:pt x="1392" y="1264"/>
                  </a:cubicBezTo>
                  <a:cubicBezTo>
                    <a:pt x="1752" y="1032"/>
                    <a:pt x="1976" y="416"/>
                    <a:pt x="2160" y="208"/>
                  </a:cubicBezTo>
                  <a:cubicBezTo>
                    <a:pt x="2344" y="0"/>
                    <a:pt x="2420" y="8"/>
                    <a:pt x="2496" y="16"/>
                  </a:cubicBezTo>
                </a:path>
              </a:pathLst>
            </a:custGeom>
            <a:noFill/>
            <a:ln w="19050">
              <a:solidFill>
                <a:schemeClr val="tx1"/>
              </a:solidFill>
              <a:round/>
              <a:headEnd/>
              <a:tailEnd/>
            </a:ln>
          </p:spPr>
          <p:txBody>
            <a:bodyPr>
              <a:prstTxWarp prst="textNoShape">
                <a:avLst/>
              </a:prstTxWarp>
            </a:bodyPr>
            <a:lstStyle/>
            <a:p>
              <a:endParaRPr lang="en-US"/>
            </a:p>
          </p:txBody>
        </p:sp>
        <p:sp>
          <p:nvSpPr>
            <p:cNvPr id="176730" name="Freeform 4"/>
            <p:cNvSpPr>
              <a:spLocks/>
            </p:cNvSpPr>
            <p:nvPr/>
          </p:nvSpPr>
          <p:spPr bwMode="auto">
            <a:xfrm flipH="1">
              <a:off x="2976" y="1296"/>
              <a:ext cx="2064" cy="1600"/>
            </a:xfrm>
            <a:custGeom>
              <a:avLst/>
              <a:gdLst>
                <a:gd name="T0" fmla="*/ 0 w 2496"/>
                <a:gd name="T1" fmla="*/ 1600 h 1600"/>
                <a:gd name="T2" fmla="*/ 445 w 2496"/>
                <a:gd name="T3" fmla="*/ 1264 h 1600"/>
                <a:gd name="T4" fmla="*/ 690 w 2496"/>
                <a:gd name="T5" fmla="*/ 208 h 1600"/>
                <a:gd name="T6" fmla="*/ 799 w 2496"/>
                <a:gd name="T7" fmla="*/ 16 h 1600"/>
                <a:gd name="T8" fmla="*/ 0 60000 65536"/>
                <a:gd name="T9" fmla="*/ 0 60000 65536"/>
                <a:gd name="T10" fmla="*/ 0 60000 65536"/>
                <a:gd name="T11" fmla="*/ 0 60000 65536"/>
                <a:gd name="T12" fmla="*/ 0 w 2496"/>
                <a:gd name="T13" fmla="*/ 0 h 1600"/>
                <a:gd name="T14" fmla="*/ 2496 w 2496"/>
                <a:gd name="T15" fmla="*/ 1600 h 1600"/>
              </a:gdLst>
              <a:ahLst/>
              <a:cxnLst>
                <a:cxn ang="T8">
                  <a:pos x="T0" y="T1"/>
                </a:cxn>
                <a:cxn ang="T9">
                  <a:pos x="T2" y="T3"/>
                </a:cxn>
                <a:cxn ang="T10">
                  <a:pos x="T4" y="T5"/>
                </a:cxn>
                <a:cxn ang="T11">
                  <a:pos x="T6" y="T7"/>
                </a:cxn>
              </a:cxnLst>
              <a:rect l="T12" t="T13" r="T14" b="T15"/>
              <a:pathLst>
                <a:path w="2496" h="1600">
                  <a:moveTo>
                    <a:pt x="0" y="1600"/>
                  </a:moveTo>
                  <a:cubicBezTo>
                    <a:pt x="516" y="1548"/>
                    <a:pt x="1032" y="1496"/>
                    <a:pt x="1392" y="1264"/>
                  </a:cubicBezTo>
                  <a:cubicBezTo>
                    <a:pt x="1752" y="1032"/>
                    <a:pt x="1976" y="416"/>
                    <a:pt x="2160" y="208"/>
                  </a:cubicBezTo>
                  <a:cubicBezTo>
                    <a:pt x="2344" y="0"/>
                    <a:pt x="2420" y="8"/>
                    <a:pt x="2496" y="16"/>
                  </a:cubicBezTo>
                </a:path>
              </a:pathLst>
            </a:custGeom>
            <a:noFill/>
            <a:ln w="19050">
              <a:solidFill>
                <a:schemeClr val="tx1"/>
              </a:solidFill>
              <a:round/>
              <a:headEnd/>
              <a:tailEnd/>
            </a:ln>
          </p:spPr>
          <p:txBody>
            <a:bodyPr>
              <a:prstTxWarp prst="textNoShape">
                <a:avLst/>
              </a:prstTxWarp>
            </a:bodyPr>
            <a:lstStyle/>
            <a:p>
              <a:endParaRPr lang="en-US"/>
            </a:p>
          </p:txBody>
        </p:sp>
      </p:grpSp>
      <p:sp>
        <p:nvSpPr>
          <p:cNvPr id="176131" name="Line 5"/>
          <p:cNvSpPr>
            <a:spLocks noChangeShapeType="1"/>
          </p:cNvSpPr>
          <p:nvPr/>
        </p:nvSpPr>
        <p:spPr bwMode="auto">
          <a:xfrm>
            <a:off x="396875" y="4800600"/>
            <a:ext cx="876300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76132" name="Line 6"/>
          <p:cNvSpPr>
            <a:spLocks noChangeShapeType="1"/>
          </p:cNvSpPr>
          <p:nvPr/>
        </p:nvSpPr>
        <p:spPr bwMode="auto">
          <a:xfrm>
            <a:off x="549275" y="1447800"/>
            <a:ext cx="0" cy="3352800"/>
          </a:xfrm>
          <a:prstGeom prst="line">
            <a:avLst/>
          </a:prstGeom>
          <a:noFill/>
          <a:ln w="9525">
            <a:solidFill>
              <a:schemeClr val="tx1"/>
            </a:solidFill>
            <a:round/>
            <a:headEnd/>
            <a:tailEnd/>
          </a:ln>
        </p:spPr>
        <p:txBody>
          <a:bodyPr>
            <a:prstTxWarp prst="textNoShape">
              <a:avLst/>
            </a:prstTxWarp>
          </a:bodyPr>
          <a:lstStyle/>
          <a:p>
            <a:endParaRPr lang="en-US"/>
          </a:p>
        </p:txBody>
      </p:sp>
      <p:sp>
        <p:nvSpPr>
          <p:cNvPr id="176133" name="Text Box 7"/>
          <p:cNvSpPr txBox="1">
            <a:spLocks noChangeArrowheads="1"/>
          </p:cNvSpPr>
          <p:nvPr/>
        </p:nvSpPr>
        <p:spPr bwMode="auto">
          <a:xfrm>
            <a:off x="777875" y="5334000"/>
            <a:ext cx="8534400" cy="366713"/>
          </a:xfrm>
          <a:prstGeom prst="rect">
            <a:avLst/>
          </a:prstGeom>
          <a:noFill/>
          <a:ln w="9525">
            <a:noFill/>
            <a:miter lim="800000"/>
            <a:headEnd/>
            <a:tailEnd/>
          </a:ln>
        </p:spPr>
        <p:txBody>
          <a:bodyPr>
            <a:prstTxWarp prst="textNoShape">
              <a:avLst/>
            </a:prstTxWarp>
            <a:spAutoFit/>
          </a:bodyPr>
          <a:lstStyle/>
          <a:p>
            <a:pPr algn="l">
              <a:spcBef>
                <a:spcPct val="50000"/>
              </a:spcBef>
            </a:pPr>
            <a:r>
              <a:rPr lang="en-US" sz="1800"/>
              <a:t>10         20         30        40         50        60        70        80         90          100	</a:t>
            </a:r>
          </a:p>
        </p:txBody>
      </p:sp>
      <p:sp>
        <p:nvSpPr>
          <p:cNvPr id="176134" name="Oval 8"/>
          <p:cNvSpPr>
            <a:spLocks noChangeArrowheads="1"/>
          </p:cNvSpPr>
          <p:nvPr/>
        </p:nvSpPr>
        <p:spPr bwMode="auto">
          <a:xfrm>
            <a:off x="58070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35" name="Oval 9"/>
          <p:cNvSpPr>
            <a:spLocks noChangeArrowheads="1"/>
          </p:cNvSpPr>
          <p:nvPr/>
        </p:nvSpPr>
        <p:spPr bwMode="auto">
          <a:xfrm>
            <a:off x="36734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36" name="Oval 10"/>
          <p:cNvSpPr>
            <a:spLocks noChangeArrowheads="1"/>
          </p:cNvSpPr>
          <p:nvPr/>
        </p:nvSpPr>
        <p:spPr bwMode="auto">
          <a:xfrm>
            <a:off x="44354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37" name="Oval 11"/>
          <p:cNvSpPr>
            <a:spLocks noChangeArrowheads="1"/>
          </p:cNvSpPr>
          <p:nvPr/>
        </p:nvSpPr>
        <p:spPr bwMode="auto">
          <a:xfrm>
            <a:off x="38258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38" name="Oval 12"/>
          <p:cNvSpPr>
            <a:spLocks noChangeArrowheads="1"/>
          </p:cNvSpPr>
          <p:nvPr/>
        </p:nvSpPr>
        <p:spPr bwMode="auto">
          <a:xfrm>
            <a:off x="39782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39" name="Oval 13"/>
          <p:cNvSpPr>
            <a:spLocks noChangeArrowheads="1"/>
          </p:cNvSpPr>
          <p:nvPr/>
        </p:nvSpPr>
        <p:spPr bwMode="auto">
          <a:xfrm>
            <a:off x="42830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40" name="Oval 14"/>
          <p:cNvSpPr>
            <a:spLocks noChangeArrowheads="1"/>
          </p:cNvSpPr>
          <p:nvPr/>
        </p:nvSpPr>
        <p:spPr bwMode="auto">
          <a:xfrm>
            <a:off x="44354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41" name="Oval 15"/>
          <p:cNvSpPr>
            <a:spLocks noChangeArrowheads="1"/>
          </p:cNvSpPr>
          <p:nvPr/>
        </p:nvSpPr>
        <p:spPr bwMode="auto">
          <a:xfrm>
            <a:off x="4435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42" name="Oval 16"/>
          <p:cNvSpPr>
            <a:spLocks noChangeArrowheads="1"/>
          </p:cNvSpPr>
          <p:nvPr/>
        </p:nvSpPr>
        <p:spPr bwMode="auto">
          <a:xfrm>
            <a:off x="44354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43" name="Oval 17"/>
          <p:cNvSpPr>
            <a:spLocks noChangeArrowheads="1"/>
          </p:cNvSpPr>
          <p:nvPr/>
        </p:nvSpPr>
        <p:spPr bwMode="auto">
          <a:xfrm>
            <a:off x="44354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44" name="Oval 18"/>
          <p:cNvSpPr>
            <a:spLocks noChangeArrowheads="1"/>
          </p:cNvSpPr>
          <p:nvPr/>
        </p:nvSpPr>
        <p:spPr bwMode="auto">
          <a:xfrm>
            <a:off x="42830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45" name="Oval 19"/>
          <p:cNvSpPr>
            <a:spLocks noChangeArrowheads="1"/>
          </p:cNvSpPr>
          <p:nvPr/>
        </p:nvSpPr>
        <p:spPr bwMode="auto">
          <a:xfrm>
            <a:off x="36734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46" name="Oval 20"/>
          <p:cNvSpPr>
            <a:spLocks noChangeArrowheads="1"/>
          </p:cNvSpPr>
          <p:nvPr/>
        </p:nvSpPr>
        <p:spPr bwMode="auto">
          <a:xfrm>
            <a:off x="3673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47" name="Oval 21"/>
          <p:cNvSpPr>
            <a:spLocks noChangeArrowheads="1"/>
          </p:cNvSpPr>
          <p:nvPr/>
        </p:nvSpPr>
        <p:spPr bwMode="auto">
          <a:xfrm>
            <a:off x="39782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48" name="Oval 22"/>
          <p:cNvSpPr>
            <a:spLocks noChangeArrowheads="1"/>
          </p:cNvSpPr>
          <p:nvPr/>
        </p:nvSpPr>
        <p:spPr bwMode="auto">
          <a:xfrm>
            <a:off x="39782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49" name="Oval 23"/>
          <p:cNvSpPr>
            <a:spLocks noChangeArrowheads="1"/>
          </p:cNvSpPr>
          <p:nvPr/>
        </p:nvSpPr>
        <p:spPr bwMode="auto">
          <a:xfrm>
            <a:off x="48926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50" name="Oval 24"/>
          <p:cNvSpPr>
            <a:spLocks noChangeArrowheads="1"/>
          </p:cNvSpPr>
          <p:nvPr/>
        </p:nvSpPr>
        <p:spPr bwMode="auto">
          <a:xfrm>
            <a:off x="56546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51" name="Oval 25"/>
          <p:cNvSpPr>
            <a:spLocks noChangeArrowheads="1"/>
          </p:cNvSpPr>
          <p:nvPr/>
        </p:nvSpPr>
        <p:spPr bwMode="auto">
          <a:xfrm>
            <a:off x="5197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52" name="Oval 26"/>
          <p:cNvSpPr>
            <a:spLocks noChangeArrowheads="1"/>
          </p:cNvSpPr>
          <p:nvPr/>
        </p:nvSpPr>
        <p:spPr bwMode="auto">
          <a:xfrm>
            <a:off x="51974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53" name="Oval 27"/>
          <p:cNvSpPr>
            <a:spLocks noChangeArrowheads="1"/>
          </p:cNvSpPr>
          <p:nvPr/>
        </p:nvSpPr>
        <p:spPr bwMode="auto">
          <a:xfrm>
            <a:off x="2911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54" name="Oval 28"/>
          <p:cNvSpPr>
            <a:spLocks noChangeArrowheads="1"/>
          </p:cNvSpPr>
          <p:nvPr/>
        </p:nvSpPr>
        <p:spPr bwMode="auto">
          <a:xfrm>
            <a:off x="51974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55" name="Text Box 29"/>
          <p:cNvSpPr txBox="1">
            <a:spLocks noChangeArrowheads="1"/>
          </p:cNvSpPr>
          <p:nvPr/>
        </p:nvSpPr>
        <p:spPr bwMode="auto">
          <a:xfrm rot="-5400000">
            <a:off x="-792162" y="2667000"/>
            <a:ext cx="1981200" cy="3968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a:t>Frequency</a:t>
            </a:r>
          </a:p>
        </p:txBody>
      </p:sp>
      <p:sp>
        <p:nvSpPr>
          <p:cNvPr id="176156" name="Oval 30"/>
          <p:cNvSpPr>
            <a:spLocks noChangeArrowheads="1"/>
          </p:cNvSpPr>
          <p:nvPr/>
        </p:nvSpPr>
        <p:spPr bwMode="auto">
          <a:xfrm>
            <a:off x="45878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57" name="Oval 31"/>
          <p:cNvSpPr>
            <a:spLocks noChangeArrowheads="1"/>
          </p:cNvSpPr>
          <p:nvPr/>
        </p:nvSpPr>
        <p:spPr bwMode="auto">
          <a:xfrm>
            <a:off x="47402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58" name="Oval 32"/>
          <p:cNvSpPr>
            <a:spLocks noChangeArrowheads="1"/>
          </p:cNvSpPr>
          <p:nvPr/>
        </p:nvSpPr>
        <p:spPr bwMode="auto">
          <a:xfrm>
            <a:off x="47402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59" name="Oval 33"/>
          <p:cNvSpPr>
            <a:spLocks noChangeArrowheads="1"/>
          </p:cNvSpPr>
          <p:nvPr/>
        </p:nvSpPr>
        <p:spPr bwMode="auto">
          <a:xfrm>
            <a:off x="42830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60" name="Oval 34"/>
          <p:cNvSpPr>
            <a:spLocks noChangeArrowheads="1"/>
          </p:cNvSpPr>
          <p:nvPr/>
        </p:nvSpPr>
        <p:spPr bwMode="auto">
          <a:xfrm>
            <a:off x="4435475"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61" name="Oval 35"/>
          <p:cNvSpPr>
            <a:spLocks noChangeArrowheads="1"/>
          </p:cNvSpPr>
          <p:nvPr/>
        </p:nvSpPr>
        <p:spPr bwMode="auto">
          <a:xfrm>
            <a:off x="48926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62" name="Oval 36"/>
          <p:cNvSpPr>
            <a:spLocks noChangeArrowheads="1"/>
          </p:cNvSpPr>
          <p:nvPr/>
        </p:nvSpPr>
        <p:spPr bwMode="auto">
          <a:xfrm>
            <a:off x="50450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63" name="Oval 37"/>
          <p:cNvSpPr>
            <a:spLocks noChangeArrowheads="1"/>
          </p:cNvSpPr>
          <p:nvPr/>
        </p:nvSpPr>
        <p:spPr bwMode="auto">
          <a:xfrm>
            <a:off x="48926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64" name="Oval 38"/>
          <p:cNvSpPr>
            <a:spLocks noChangeArrowheads="1"/>
          </p:cNvSpPr>
          <p:nvPr/>
        </p:nvSpPr>
        <p:spPr bwMode="auto">
          <a:xfrm>
            <a:off x="45878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65" name="Oval 39"/>
          <p:cNvSpPr>
            <a:spLocks noChangeArrowheads="1"/>
          </p:cNvSpPr>
          <p:nvPr/>
        </p:nvSpPr>
        <p:spPr bwMode="auto">
          <a:xfrm>
            <a:off x="4435475"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66" name="Oval 40"/>
          <p:cNvSpPr>
            <a:spLocks noChangeArrowheads="1"/>
          </p:cNvSpPr>
          <p:nvPr/>
        </p:nvSpPr>
        <p:spPr bwMode="auto">
          <a:xfrm>
            <a:off x="53498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67" name="Oval 41"/>
          <p:cNvSpPr>
            <a:spLocks noChangeArrowheads="1"/>
          </p:cNvSpPr>
          <p:nvPr/>
        </p:nvSpPr>
        <p:spPr bwMode="auto">
          <a:xfrm>
            <a:off x="55022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68" name="Oval 42"/>
          <p:cNvSpPr>
            <a:spLocks noChangeArrowheads="1"/>
          </p:cNvSpPr>
          <p:nvPr/>
        </p:nvSpPr>
        <p:spPr bwMode="auto">
          <a:xfrm>
            <a:off x="51974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69" name="Oval 43"/>
          <p:cNvSpPr>
            <a:spLocks noChangeArrowheads="1"/>
          </p:cNvSpPr>
          <p:nvPr/>
        </p:nvSpPr>
        <p:spPr bwMode="auto">
          <a:xfrm>
            <a:off x="33686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70" name="Oval 44"/>
          <p:cNvSpPr>
            <a:spLocks noChangeArrowheads="1"/>
          </p:cNvSpPr>
          <p:nvPr/>
        </p:nvSpPr>
        <p:spPr bwMode="auto">
          <a:xfrm>
            <a:off x="42830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71" name="Oval 45"/>
          <p:cNvSpPr>
            <a:spLocks noChangeArrowheads="1"/>
          </p:cNvSpPr>
          <p:nvPr/>
        </p:nvSpPr>
        <p:spPr bwMode="auto">
          <a:xfrm>
            <a:off x="47402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72" name="Oval 46"/>
          <p:cNvSpPr>
            <a:spLocks noChangeArrowheads="1"/>
          </p:cNvSpPr>
          <p:nvPr/>
        </p:nvSpPr>
        <p:spPr bwMode="auto">
          <a:xfrm>
            <a:off x="53498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73" name="Oval 47"/>
          <p:cNvSpPr>
            <a:spLocks noChangeArrowheads="1"/>
          </p:cNvSpPr>
          <p:nvPr/>
        </p:nvSpPr>
        <p:spPr bwMode="auto">
          <a:xfrm>
            <a:off x="47402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74" name="Oval 48"/>
          <p:cNvSpPr>
            <a:spLocks noChangeArrowheads="1"/>
          </p:cNvSpPr>
          <p:nvPr/>
        </p:nvSpPr>
        <p:spPr bwMode="auto">
          <a:xfrm>
            <a:off x="5959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75" name="Oval 49"/>
          <p:cNvSpPr>
            <a:spLocks noChangeArrowheads="1"/>
          </p:cNvSpPr>
          <p:nvPr/>
        </p:nvSpPr>
        <p:spPr bwMode="auto">
          <a:xfrm>
            <a:off x="48926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76" name="Oval 50"/>
          <p:cNvSpPr>
            <a:spLocks noChangeArrowheads="1"/>
          </p:cNvSpPr>
          <p:nvPr/>
        </p:nvSpPr>
        <p:spPr bwMode="auto">
          <a:xfrm>
            <a:off x="45878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77" name="Oval 51"/>
          <p:cNvSpPr>
            <a:spLocks noChangeArrowheads="1"/>
          </p:cNvSpPr>
          <p:nvPr/>
        </p:nvSpPr>
        <p:spPr bwMode="auto">
          <a:xfrm>
            <a:off x="45878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78" name="Oval 52"/>
          <p:cNvSpPr>
            <a:spLocks noChangeArrowheads="1"/>
          </p:cNvSpPr>
          <p:nvPr/>
        </p:nvSpPr>
        <p:spPr bwMode="auto">
          <a:xfrm>
            <a:off x="38258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79" name="Oval 53"/>
          <p:cNvSpPr>
            <a:spLocks noChangeArrowheads="1"/>
          </p:cNvSpPr>
          <p:nvPr/>
        </p:nvSpPr>
        <p:spPr bwMode="auto">
          <a:xfrm>
            <a:off x="56546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80" name="Oval 54"/>
          <p:cNvSpPr>
            <a:spLocks noChangeArrowheads="1"/>
          </p:cNvSpPr>
          <p:nvPr/>
        </p:nvSpPr>
        <p:spPr bwMode="auto">
          <a:xfrm>
            <a:off x="32162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81" name="Oval 55"/>
          <p:cNvSpPr>
            <a:spLocks noChangeArrowheads="1"/>
          </p:cNvSpPr>
          <p:nvPr/>
        </p:nvSpPr>
        <p:spPr bwMode="auto">
          <a:xfrm>
            <a:off x="33686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82" name="Oval 56"/>
          <p:cNvSpPr>
            <a:spLocks noChangeArrowheads="1"/>
          </p:cNvSpPr>
          <p:nvPr/>
        </p:nvSpPr>
        <p:spPr bwMode="auto">
          <a:xfrm>
            <a:off x="36734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83" name="Oval 57"/>
          <p:cNvSpPr>
            <a:spLocks noChangeArrowheads="1"/>
          </p:cNvSpPr>
          <p:nvPr/>
        </p:nvSpPr>
        <p:spPr bwMode="auto">
          <a:xfrm>
            <a:off x="42830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84" name="Oval 58"/>
          <p:cNvSpPr>
            <a:spLocks noChangeArrowheads="1"/>
          </p:cNvSpPr>
          <p:nvPr/>
        </p:nvSpPr>
        <p:spPr bwMode="auto">
          <a:xfrm>
            <a:off x="39782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85" name="Oval 59"/>
          <p:cNvSpPr>
            <a:spLocks noChangeArrowheads="1"/>
          </p:cNvSpPr>
          <p:nvPr/>
        </p:nvSpPr>
        <p:spPr bwMode="auto">
          <a:xfrm>
            <a:off x="45878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86" name="Oval 60"/>
          <p:cNvSpPr>
            <a:spLocks noChangeArrowheads="1"/>
          </p:cNvSpPr>
          <p:nvPr/>
        </p:nvSpPr>
        <p:spPr bwMode="auto">
          <a:xfrm>
            <a:off x="45878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87" name="Oval 61"/>
          <p:cNvSpPr>
            <a:spLocks noChangeArrowheads="1"/>
          </p:cNvSpPr>
          <p:nvPr/>
        </p:nvSpPr>
        <p:spPr bwMode="auto">
          <a:xfrm>
            <a:off x="53498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88" name="Oval 62"/>
          <p:cNvSpPr>
            <a:spLocks noChangeArrowheads="1"/>
          </p:cNvSpPr>
          <p:nvPr/>
        </p:nvSpPr>
        <p:spPr bwMode="auto">
          <a:xfrm>
            <a:off x="3368675"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89" name="Oval 63"/>
          <p:cNvSpPr>
            <a:spLocks noChangeArrowheads="1"/>
          </p:cNvSpPr>
          <p:nvPr/>
        </p:nvSpPr>
        <p:spPr bwMode="auto">
          <a:xfrm>
            <a:off x="33686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90" name="Oval 64"/>
          <p:cNvSpPr>
            <a:spLocks noChangeArrowheads="1"/>
          </p:cNvSpPr>
          <p:nvPr/>
        </p:nvSpPr>
        <p:spPr bwMode="auto">
          <a:xfrm>
            <a:off x="38258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91" name="Oval 65"/>
          <p:cNvSpPr>
            <a:spLocks noChangeArrowheads="1"/>
          </p:cNvSpPr>
          <p:nvPr/>
        </p:nvSpPr>
        <p:spPr bwMode="auto">
          <a:xfrm>
            <a:off x="39782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92" name="Oval 66"/>
          <p:cNvSpPr>
            <a:spLocks noChangeArrowheads="1"/>
          </p:cNvSpPr>
          <p:nvPr/>
        </p:nvSpPr>
        <p:spPr bwMode="auto">
          <a:xfrm>
            <a:off x="42830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93" name="Oval 67"/>
          <p:cNvSpPr>
            <a:spLocks noChangeArrowheads="1"/>
          </p:cNvSpPr>
          <p:nvPr/>
        </p:nvSpPr>
        <p:spPr bwMode="auto">
          <a:xfrm>
            <a:off x="61118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94" name="Oval 68"/>
          <p:cNvSpPr>
            <a:spLocks noChangeArrowheads="1"/>
          </p:cNvSpPr>
          <p:nvPr/>
        </p:nvSpPr>
        <p:spPr bwMode="auto">
          <a:xfrm>
            <a:off x="47402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95" name="Oval 69"/>
          <p:cNvSpPr>
            <a:spLocks noChangeArrowheads="1"/>
          </p:cNvSpPr>
          <p:nvPr/>
        </p:nvSpPr>
        <p:spPr bwMode="auto">
          <a:xfrm>
            <a:off x="4283075"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96" name="Oval 70"/>
          <p:cNvSpPr>
            <a:spLocks noChangeArrowheads="1"/>
          </p:cNvSpPr>
          <p:nvPr/>
        </p:nvSpPr>
        <p:spPr bwMode="auto">
          <a:xfrm>
            <a:off x="4435475"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97" name="Oval 71"/>
          <p:cNvSpPr>
            <a:spLocks noChangeArrowheads="1"/>
          </p:cNvSpPr>
          <p:nvPr/>
        </p:nvSpPr>
        <p:spPr bwMode="auto">
          <a:xfrm>
            <a:off x="38258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98" name="Oval 72"/>
          <p:cNvSpPr>
            <a:spLocks noChangeArrowheads="1"/>
          </p:cNvSpPr>
          <p:nvPr/>
        </p:nvSpPr>
        <p:spPr bwMode="auto">
          <a:xfrm>
            <a:off x="62642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199" name="Oval 73"/>
          <p:cNvSpPr>
            <a:spLocks noChangeArrowheads="1"/>
          </p:cNvSpPr>
          <p:nvPr/>
        </p:nvSpPr>
        <p:spPr bwMode="auto">
          <a:xfrm>
            <a:off x="50450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00" name="Oval 74"/>
          <p:cNvSpPr>
            <a:spLocks noChangeArrowheads="1"/>
          </p:cNvSpPr>
          <p:nvPr/>
        </p:nvSpPr>
        <p:spPr bwMode="auto">
          <a:xfrm>
            <a:off x="50450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01" name="Oval 75"/>
          <p:cNvSpPr>
            <a:spLocks noChangeArrowheads="1"/>
          </p:cNvSpPr>
          <p:nvPr/>
        </p:nvSpPr>
        <p:spPr bwMode="auto">
          <a:xfrm>
            <a:off x="39782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02" name="Oval 76"/>
          <p:cNvSpPr>
            <a:spLocks noChangeArrowheads="1"/>
          </p:cNvSpPr>
          <p:nvPr/>
        </p:nvSpPr>
        <p:spPr bwMode="auto">
          <a:xfrm>
            <a:off x="29114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03" name="Oval 77"/>
          <p:cNvSpPr>
            <a:spLocks noChangeArrowheads="1"/>
          </p:cNvSpPr>
          <p:nvPr/>
        </p:nvSpPr>
        <p:spPr bwMode="auto">
          <a:xfrm>
            <a:off x="32162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04" name="Oval 78"/>
          <p:cNvSpPr>
            <a:spLocks noChangeArrowheads="1"/>
          </p:cNvSpPr>
          <p:nvPr/>
        </p:nvSpPr>
        <p:spPr bwMode="auto">
          <a:xfrm>
            <a:off x="33686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05" name="Oval 79"/>
          <p:cNvSpPr>
            <a:spLocks noChangeArrowheads="1"/>
          </p:cNvSpPr>
          <p:nvPr/>
        </p:nvSpPr>
        <p:spPr bwMode="auto">
          <a:xfrm>
            <a:off x="3978275"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06" name="Oval 80"/>
          <p:cNvSpPr>
            <a:spLocks noChangeArrowheads="1"/>
          </p:cNvSpPr>
          <p:nvPr/>
        </p:nvSpPr>
        <p:spPr bwMode="auto">
          <a:xfrm>
            <a:off x="4283075"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07" name="Oval 81"/>
          <p:cNvSpPr>
            <a:spLocks noChangeArrowheads="1"/>
          </p:cNvSpPr>
          <p:nvPr/>
        </p:nvSpPr>
        <p:spPr bwMode="auto">
          <a:xfrm>
            <a:off x="4587875"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08" name="Oval 82"/>
          <p:cNvSpPr>
            <a:spLocks noChangeArrowheads="1"/>
          </p:cNvSpPr>
          <p:nvPr/>
        </p:nvSpPr>
        <p:spPr bwMode="auto">
          <a:xfrm>
            <a:off x="4587875"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09" name="Oval 83"/>
          <p:cNvSpPr>
            <a:spLocks noChangeArrowheads="1"/>
          </p:cNvSpPr>
          <p:nvPr/>
        </p:nvSpPr>
        <p:spPr bwMode="auto">
          <a:xfrm>
            <a:off x="48926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10" name="Oval 84"/>
          <p:cNvSpPr>
            <a:spLocks noChangeArrowheads="1"/>
          </p:cNvSpPr>
          <p:nvPr/>
        </p:nvSpPr>
        <p:spPr bwMode="auto">
          <a:xfrm>
            <a:off x="50450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11" name="Oval 85"/>
          <p:cNvSpPr>
            <a:spLocks noChangeArrowheads="1"/>
          </p:cNvSpPr>
          <p:nvPr/>
        </p:nvSpPr>
        <p:spPr bwMode="auto">
          <a:xfrm>
            <a:off x="48926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12" name="Oval 86"/>
          <p:cNvSpPr>
            <a:spLocks noChangeArrowheads="1"/>
          </p:cNvSpPr>
          <p:nvPr/>
        </p:nvSpPr>
        <p:spPr bwMode="auto">
          <a:xfrm>
            <a:off x="50450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13" name="Oval 87"/>
          <p:cNvSpPr>
            <a:spLocks noChangeArrowheads="1"/>
          </p:cNvSpPr>
          <p:nvPr/>
        </p:nvSpPr>
        <p:spPr bwMode="auto">
          <a:xfrm>
            <a:off x="55022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14" name="Oval 88"/>
          <p:cNvSpPr>
            <a:spLocks noChangeArrowheads="1"/>
          </p:cNvSpPr>
          <p:nvPr/>
        </p:nvSpPr>
        <p:spPr bwMode="auto">
          <a:xfrm>
            <a:off x="58070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15" name="Oval 89"/>
          <p:cNvSpPr>
            <a:spLocks noChangeArrowheads="1"/>
          </p:cNvSpPr>
          <p:nvPr/>
        </p:nvSpPr>
        <p:spPr bwMode="auto">
          <a:xfrm>
            <a:off x="50450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16" name="Oval 90"/>
          <p:cNvSpPr>
            <a:spLocks noChangeArrowheads="1"/>
          </p:cNvSpPr>
          <p:nvPr/>
        </p:nvSpPr>
        <p:spPr bwMode="auto">
          <a:xfrm>
            <a:off x="4283075"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17" name="Oval 91"/>
          <p:cNvSpPr>
            <a:spLocks noChangeArrowheads="1"/>
          </p:cNvSpPr>
          <p:nvPr/>
        </p:nvSpPr>
        <p:spPr bwMode="auto">
          <a:xfrm>
            <a:off x="4740275"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18" name="Oval 93"/>
          <p:cNvSpPr>
            <a:spLocks noChangeArrowheads="1"/>
          </p:cNvSpPr>
          <p:nvPr/>
        </p:nvSpPr>
        <p:spPr bwMode="auto">
          <a:xfrm>
            <a:off x="4740275"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19" name="Oval 94"/>
          <p:cNvSpPr>
            <a:spLocks noChangeArrowheads="1"/>
          </p:cNvSpPr>
          <p:nvPr/>
        </p:nvSpPr>
        <p:spPr bwMode="auto">
          <a:xfrm>
            <a:off x="4587875"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20" name="Oval 95"/>
          <p:cNvSpPr>
            <a:spLocks noChangeArrowheads="1"/>
          </p:cNvSpPr>
          <p:nvPr/>
        </p:nvSpPr>
        <p:spPr bwMode="auto">
          <a:xfrm>
            <a:off x="4892675"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21" name="Oval 96"/>
          <p:cNvSpPr>
            <a:spLocks noChangeArrowheads="1"/>
          </p:cNvSpPr>
          <p:nvPr/>
        </p:nvSpPr>
        <p:spPr bwMode="auto">
          <a:xfrm>
            <a:off x="4740275"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22" name="Oval 97"/>
          <p:cNvSpPr>
            <a:spLocks noChangeArrowheads="1"/>
          </p:cNvSpPr>
          <p:nvPr/>
        </p:nvSpPr>
        <p:spPr bwMode="auto">
          <a:xfrm>
            <a:off x="58070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23" name="Oval 98"/>
          <p:cNvSpPr>
            <a:spLocks noChangeArrowheads="1"/>
          </p:cNvSpPr>
          <p:nvPr/>
        </p:nvSpPr>
        <p:spPr bwMode="auto">
          <a:xfrm>
            <a:off x="71786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24" name="Oval 99"/>
          <p:cNvSpPr>
            <a:spLocks noChangeArrowheads="1"/>
          </p:cNvSpPr>
          <p:nvPr/>
        </p:nvSpPr>
        <p:spPr bwMode="auto">
          <a:xfrm>
            <a:off x="35210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25" name="Oval 100"/>
          <p:cNvSpPr>
            <a:spLocks noChangeArrowheads="1"/>
          </p:cNvSpPr>
          <p:nvPr/>
        </p:nvSpPr>
        <p:spPr bwMode="auto">
          <a:xfrm>
            <a:off x="36734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26" name="Oval 101"/>
          <p:cNvSpPr>
            <a:spLocks noChangeArrowheads="1"/>
          </p:cNvSpPr>
          <p:nvPr/>
        </p:nvSpPr>
        <p:spPr bwMode="auto">
          <a:xfrm>
            <a:off x="36734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27" name="Oval 102"/>
          <p:cNvSpPr>
            <a:spLocks noChangeArrowheads="1"/>
          </p:cNvSpPr>
          <p:nvPr/>
        </p:nvSpPr>
        <p:spPr bwMode="auto">
          <a:xfrm>
            <a:off x="3978275"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28" name="Oval 103"/>
          <p:cNvSpPr>
            <a:spLocks noChangeArrowheads="1"/>
          </p:cNvSpPr>
          <p:nvPr/>
        </p:nvSpPr>
        <p:spPr bwMode="auto">
          <a:xfrm>
            <a:off x="38258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29" name="Oval 104"/>
          <p:cNvSpPr>
            <a:spLocks noChangeArrowheads="1"/>
          </p:cNvSpPr>
          <p:nvPr/>
        </p:nvSpPr>
        <p:spPr bwMode="auto">
          <a:xfrm>
            <a:off x="35210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30" name="Oval 105"/>
          <p:cNvSpPr>
            <a:spLocks noChangeArrowheads="1"/>
          </p:cNvSpPr>
          <p:nvPr/>
        </p:nvSpPr>
        <p:spPr bwMode="auto">
          <a:xfrm>
            <a:off x="27590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31" name="Oval 106"/>
          <p:cNvSpPr>
            <a:spLocks noChangeArrowheads="1"/>
          </p:cNvSpPr>
          <p:nvPr/>
        </p:nvSpPr>
        <p:spPr bwMode="auto">
          <a:xfrm>
            <a:off x="3978275"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32" name="Oval 107"/>
          <p:cNvSpPr>
            <a:spLocks noChangeArrowheads="1"/>
          </p:cNvSpPr>
          <p:nvPr/>
        </p:nvSpPr>
        <p:spPr bwMode="auto">
          <a:xfrm>
            <a:off x="4435475"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33" name="Oval 108"/>
          <p:cNvSpPr>
            <a:spLocks noChangeArrowheads="1"/>
          </p:cNvSpPr>
          <p:nvPr/>
        </p:nvSpPr>
        <p:spPr bwMode="auto">
          <a:xfrm>
            <a:off x="55022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34" name="Oval 109"/>
          <p:cNvSpPr>
            <a:spLocks noChangeArrowheads="1"/>
          </p:cNvSpPr>
          <p:nvPr/>
        </p:nvSpPr>
        <p:spPr bwMode="auto">
          <a:xfrm>
            <a:off x="59594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35" name="Oval 110"/>
          <p:cNvSpPr>
            <a:spLocks noChangeArrowheads="1"/>
          </p:cNvSpPr>
          <p:nvPr/>
        </p:nvSpPr>
        <p:spPr bwMode="auto">
          <a:xfrm>
            <a:off x="61118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36" name="Oval 111"/>
          <p:cNvSpPr>
            <a:spLocks noChangeArrowheads="1"/>
          </p:cNvSpPr>
          <p:nvPr/>
        </p:nvSpPr>
        <p:spPr bwMode="auto">
          <a:xfrm>
            <a:off x="65690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37" name="Oval 113"/>
          <p:cNvSpPr>
            <a:spLocks noChangeArrowheads="1"/>
          </p:cNvSpPr>
          <p:nvPr/>
        </p:nvSpPr>
        <p:spPr bwMode="auto">
          <a:xfrm>
            <a:off x="64166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38" name="Oval 114"/>
          <p:cNvSpPr>
            <a:spLocks noChangeArrowheads="1"/>
          </p:cNvSpPr>
          <p:nvPr/>
        </p:nvSpPr>
        <p:spPr bwMode="auto">
          <a:xfrm>
            <a:off x="15398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39" name="Oval 115"/>
          <p:cNvSpPr>
            <a:spLocks noChangeArrowheads="1"/>
          </p:cNvSpPr>
          <p:nvPr/>
        </p:nvSpPr>
        <p:spPr bwMode="auto">
          <a:xfrm>
            <a:off x="16922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40" name="Oval 116"/>
          <p:cNvSpPr>
            <a:spLocks noChangeArrowheads="1"/>
          </p:cNvSpPr>
          <p:nvPr/>
        </p:nvSpPr>
        <p:spPr bwMode="auto">
          <a:xfrm>
            <a:off x="29114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41" name="Oval 117"/>
          <p:cNvSpPr>
            <a:spLocks noChangeArrowheads="1"/>
          </p:cNvSpPr>
          <p:nvPr/>
        </p:nvSpPr>
        <p:spPr bwMode="auto">
          <a:xfrm>
            <a:off x="2149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42" name="Oval 118"/>
          <p:cNvSpPr>
            <a:spLocks noChangeArrowheads="1"/>
          </p:cNvSpPr>
          <p:nvPr/>
        </p:nvSpPr>
        <p:spPr bwMode="auto">
          <a:xfrm>
            <a:off x="32162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43" name="Oval 119"/>
          <p:cNvSpPr>
            <a:spLocks noChangeArrowheads="1"/>
          </p:cNvSpPr>
          <p:nvPr/>
        </p:nvSpPr>
        <p:spPr bwMode="auto">
          <a:xfrm>
            <a:off x="4892675"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44" name="Oval 120"/>
          <p:cNvSpPr>
            <a:spLocks noChangeArrowheads="1"/>
          </p:cNvSpPr>
          <p:nvPr/>
        </p:nvSpPr>
        <p:spPr bwMode="auto">
          <a:xfrm>
            <a:off x="53498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45" name="Oval 121"/>
          <p:cNvSpPr>
            <a:spLocks noChangeArrowheads="1"/>
          </p:cNvSpPr>
          <p:nvPr/>
        </p:nvSpPr>
        <p:spPr bwMode="auto">
          <a:xfrm>
            <a:off x="38258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46" name="Oval 122"/>
          <p:cNvSpPr>
            <a:spLocks noChangeArrowheads="1"/>
          </p:cNvSpPr>
          <p:nvPr/>
        </p:nvSpPr>
        <p:spPr bwMode="auto">
          <a:xfrm>
            <a:off x="3825875"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47" name="Oval 123"/>
          <p:cNvSpPr>
            <a:spLocks noChangeArrowheads="1"/>
          </p:cNvSpPr>
          <p:nvPr/>
        </p:nvSpPr>
        <p:spPr bwMode="auto">
          <a:xfrm>
            <a:off x="3825875"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48" name="Oval 124"/>
          <p:cNvSpPr>
            <a:spLocks noChangeArrowheads="1"/>
          </p:cNvSpPr>
          <p:nvPr/>
        </p:nvSpPr>
        <p:spPr bwMode="auto">
          <a:xfrm>
            <a:off x="3673475"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49" name="Oval 125"/>
          <p:cNvSpPr>
            <a:spLocks noChangeArrowheads="1"/>
          </p:cNvSpPr>
          <p:nvPr/>
        </p:nvSpPr>
        <p:spPr bwMode="auto">
          <a:xfrm>
            <a:off x="3978275"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50" name="Oval 126"/>
          <p:cNvSpPr>
            <a:spLocks noChangeArrowheads="1"/>
          </p:cNvSpPr>
          <p:nvPr/>
        </p:nvSpPr>
        <p:spPr bwMode="auto">
          <a:xfrm>
            <a:off x="4283075"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51" name="Oval 127"/>
          <p:cNvSpPr>
            <a:spLocks noChangeArrowheads="1"/>
          </p:cNvSpPr>
          <p:nvPr/>
        </p:nvSpPr>
        <p:spPr bwMode="auto">
          <a:xfrm>
            <a:off x="5045075"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52" name="Oval 128"/>
          <p:cNvSpPr>
            <a:spLocks noChangeArrowheads="1"/>
          </p:cNvSpPr>
          <p:nvPr/>
        </p:nvSpPr>
        <p:spPr bwMode="auto">
          <a:xfrm>
            <a:off x="51974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53" name="Oval 129"/>
          <p:cNvSpPr>
            <a:spLocks noChangeArrowheads="1"/>
          </p:cNvSpPr>
          <p:nvPr/>
        </p:nvSpPr>
        <p:spPr bwMode="auto">
          <a:xfrm>
            <a:off x="56546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54" name="Oval 130"/>
          <p:cNvSpPr>
            <a:spLocks noChangeArrowheads="1"/>
          </p:cNvSpPr>
          <p:nvPr/>
        </p:nvSpPr>
        <p:spPr bwMode="auto">
          <a:xfrm>
            <a:off x="62642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55" name="Oval 131"/>
          <p:cNvSpPr>
            <a:spLocks noChangeArrowheads="1"/>
          </p:cNvSpPr>
          <p:nvPr/>
        </p:nvSpPr>
        <p:spPr bwMode="auto">
          <a:xfrm>
            <a:off x="59594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56" name="Oval 132"/>
          <p:cNvSpPr>
            <a:spLocks noChangeArrowheads="1"/>
          </p:cNvSpPr>
          <p:nvPr/>
        </p:nvSpPr>
        <p:spPr bwMode="auto">
          <a:xfrm>
            <a:off x="70262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57" name="Oval 133"/>
          <p:cNvSpPr>
            <a:spLocks noChangeArrowheads="1"/>
          </p:cNvSpPr>
          <p:nvPr/>
        </p:nvSpPr>
        <p:spPr bwMode="auto">
          <a:xfrm>
            <a:off x="65690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58" name="Oval 134"/>
          <p:cNvSpPr>
            <a:spLocks noChangeArrowheads="1"/>
          </p:cNvSpPr>
          <p:nvPr/>
        </p:nvSpPr>
        <p:spPr bwMode="auto">
          <a:xfrm>
            <a:off x="7483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59" name="Oval 135"/>
          <p:cNvSpPr>
            <a:spLocks noChangeArrowheads="1"/>
          </p:cNvSpPr>
          <p:nvPr/>
        </p:nvSpPr>
        <p:spPr bwMode="auto">
          <a:xfrm>
            <a:off x="4740275"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60" name="Oval 136"/>
          <p:cNvSpPr>
            <a:spLocks noChangeArrowheads="1"/>
          </p:cNvSpPr>
          <p:nvPr/>
        </p:nvSpPr>
        <p:spPr bwMode="auto">
          <a:xfrm>
            <a:off x="4892675"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61" name="Oval 137"/>
          <p:cNvSpPr>
            <a:spLocks noChangeArrowheads="1"/>
          </p:cNvSpPr>
          <p:nvPr/>
        </p:nvSpPr>
        <p:spPr bwMode="auto">
          <a:xfrm>
            <a:off x="5045075"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62" name="Oval 138"/>
          <p:cNvSpPr>
            <a:spLocks noChangeArrowheads="1"/>
          </p:cNvSpPr>
          <p:nvPr/>
        </p:nvSpPr>
        <p:spPr bwMode="auto">
          <a:xfrm>
            <a:off x="5197475"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63" name="Oval 139"/>
          <p:cNvSpPr>
            <a:spLocks noChangeArrowheads="1"/>
          </p:cNvSpPr>
          <p:nvPr/>
        </p:nvSpPr>
        <p:spPr bwMode="auto">
          <a:xfrm>
            <a:off x="53498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64" name="Oval 140"/>
          <p:cNvSpPr>
            <a:spLocks noChangeArrowheads="1"/>
          </p:cNvSpPr>
          <p:nvPr/>
        </p:nvSpPr>
        <p:spPr bwMode="auto">
          <a:xfrm>
            <a:off x="53498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65" name="Oval 141"/>
          <p:cNvSpPr>
            <a:spLocks noChangeArrowheads="1"/>
          </p:cNvSpPr>
          <p:nvPr/>
        </p:nvSpPr>
        <p:spPr bwMode="auto">
          <a:xfrm>
            <a:off x="55022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66" name="Oval 142"/>
          <p:cNvSpPr>
            <a:spLocks noChangeArrowheads="1"/>
          </p:cNvSpPr>
          <p:nvPr/>
        </p:nvSpPr>
        <p:spPr bwMode="auto">
          <a:xfrm>
            <a:off x="35210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67" name="Oval 143"/>
          <p:cNvSpPr>
            <a:spLocks noChangeArrowheads="1"/>
          </p:cNvSpPr>
          <p:nvPr/>
        </p:nvSpPr>
        <p:spPr bwMode="auto">
          <a:xfrm>
            <a:off x="55022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68" name="Oval 144"/>
          <p:cNvSpPr>
            <a:spLocks noChangeArrowheads="1"/>
          </p:cNvSpPr>
          <p:nvPr/>
        </p:nvSpPr>
        <p:spPr bwMode="auto">
          <a:xfrm>
            <a:off x="58070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69" name="Oval 145"/>
          <p:cNvSpPr>
            <a:spLocks noChangeArrowheads="1"/>
          </p:cNvSpPr>
          <p:nvPr/>
        </p:nvSpPr>
        <p:spPr bwMode="auto">
          <a:xfrm>
            <a:off x="59594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70" name="Oval 146"/>
          <p:cNvSpPr>
            <a:spLocks noChangeArrowheads="1"/>
          </p:cNvSpPr>
          <p:nvPr/>
        </p:nvSpPr>
        <p:spPr bwMode="auto">
          <a:xfrm>
            <a:off x="61118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71" name="Oval 147"/>
          <p:cNvSpPr>
            <a:spLocks noChangeArrowheads="1"/>
          </p:cNvSpPr>
          <p:nvPr/>
        </p:nvSpPr>
        <p:spPr bwMode="auto">
          <a:xfrm>
            <a:off x="56546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72" name="Oval 148"/>
          <p:cNvSpPr>
            <a:spLocks noChangeArrowheads="1"/>
          </p:cNvSpPr>
          <p:nvPr/>
        </p:nvSpPr>
        <p:spPr bwMode="auto">
          <a:xfrm>
            <a:off x="4283075"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73" name="Oval 149"/>
          <p:cNvSpPr>
            <a:spLocks noChangeArrowheads="1"/>
          </p:cNvSpPr>
          <p:nvPr/>
        </p:nvSpPr>
        <p:spPr bwMode="auto">
          <a:xfrm>
            <a:off x="5197475"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74" name="Oval 150"/>
          <p:cNvSpPr>
            <a:spLocks noChangeArrowheads="1"/>
          </p:cNvSpPr>
          <p:nvPr/>
        </p:nvSpPr>
        <p:spPr bwMode="auto">
          <a:xfrm>
            <a:off x="5197475"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75" name="Oval 151"/>
          <p:cNvSpPr>
            <a:spLocks noChangeArrowheads="1"/>
          </p:cNvSpPr>
          <p:nvPr/>
        </p:nvSpPr>
        <p:spPr bwMode="auto">
          <a:xfrm>
            <a:off x="67214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76" name="Oval 152"/>
          <p:cNvSpPr>
            <a:spLocks noChangeArrowheads="1"/>
          </p:cNvSpPr>
          <p:nvPr/>
        </p:nvSpPr>
        <p:spPr bwMode="auto">
          <a:xfrm>
            <a:off x="4283075" y="2971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77" name="Oval 153"/>
          <p:cNvSpPr>
            <a:spLocks noChangeArrowheads="1"/>
          </p:cNvSpPr>
          <p:nvPr/>
        </p:nvSpPr>
        <p:spPr bwMode="auto">
          <a:xfrm>
            <a:off x="26066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78" name="Oval 154"/>
          <p:cNvSpPr>
            <a:spLocks noChangeArrowheads="1"/>
          </p:cNvSpPr>
          <p:nvPr/>
        </p:nvSpPr>
        <p:spPr bwMode="auto">
          <a:xfrm>
            <a:off x="24542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79" name="Oval 155"/>
          <p:cNvSpPr>
            <a:spLocks noChangeArrowheads="1"/>
          </p:cNvSpPr>
          <p:nvPr/>
        </p:nvSpPr>
        <p:spPr bwMode="auto">
          <a:xfrm>
            <a:off x="23018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80" name="Oval 156"/>
          <p:cNvSpPr>
            <a:spLocks noChangeArrowheads="1"/>
          </p:cNvSpPr>
          <p:nvPr/>
        </p:nvSpPr>
        <p:spPr bwMode="auto">
          <a:xfrm>
            <a:off x="29114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81" name="Oval 157"/>
          <p:cNvSpPr>
            <a:spLocks noChangeArrowheads="1"/>
          </p:cNvSpPr>
          <p:nvPr/>
        </p:nvSpPr>
        <p:spPr bwMode="auto">
          <a:xfrm>
            <a:off x="27590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82" name="Oval 158"/>
          <p:cNvSpPr>
            <a:spLocks noChangeArrowheads="1"/>
          </p:cNvSpPr>
          <p:nvPr/>
        </p:nvSpPr>
        <p:spPr bwMode="auto">
          <a:xfrm>
            <a:off x="4435475"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83" name="Oval 159"/>
          <p:cNvSpPr>
            <a:spLocks noChangeArrowheads="1"/>
          </p:cNvSpPr>
          <p:nvPr/>
        </p:nvSpPr>
        <p:spPr bwMode="auto">
          <a:xfrm>
            <a:off x="4435475" y="2971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84" name="Oval 160"/>
          <p:cNvSpPr>
            <a:spLocks noChangeArrowheads="1"/>
          </p:cNvSpPr>
          <p:nvPr/>
        </p:nvSpPr>
        <p:spPr bwMode="auto">
          <a:xfrm>
            <a:off x="4587875"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85" name="Oval 161"/>
          <p:cNvSpPr>
            <a:spLocks noChangeArrowheads="1"/>
          </p:cNvSpPr>
          <p:nvPr/>
        </p:nvSpPr>
        <p:spPr bwMode="auto">
          <a:xfrm>
            <a:off x="4892675"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86" name="Oval 162"/>
          <p:cNvSpPr>
            <a:spLocks noChangeArrowheads="1"/>
          </p:cNvSpPr>
          <p:nvPr/>
        </p:nvSpPr>
        <p:spPr bwMode="auto">
          <a:xfrm>
            <a:off x="5045075"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87" name="Oval 163"/>
          <p:cNvSpPr>
            <a:spLocks noChangeArrowheads="1"/>
          </p:cNvSpPr>
          <p:nvPr/>
        </p:nvSpPr>
        <p:spPr bwMode="auto">
          <a:xfrm>
            <a:off x="5197475"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88" name="Oval 164"/>
          <p:cNvSpPr>
            <a:spLocks noChangeArrowheads="1"/>
          </p:cNvSpPr>
          <p:nvPr/>
        </p:nvSpPr>
        <p:spPr bwMode="auto">
          <a:xfrm>
            <a:off x="5349875"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89" name="Oval 165"/>
          <p:cNvSpPr>
            <a:spLocks noChangeArrowheads="1"/>
          </p:cNvSpPr>
          <p:nvPr/>
        </p:nvSpPr>
        <p:spPr bwMode="auto">
          <a:xfrm>
            <a:off x="5654675"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90" name="Oval 166"/>
          <p:cNvSpPr>
            <a:spLocks noChangeArrowheads="1"/>
          </p:cNvSpPr>
          <p:nvPr/>
        </p:nvSpPr>
        <p:spPr bwMode="auto">
          <a:xfrm>
            <a:off x="55022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91" name="Oval 167"/>
          <p:cNvSpPr>
            <a:spLocks noChangeArrowheads="1"/>
          </p:cNvSpPr>
          <p:nvPr/>
        </p:nvSpPr>
        <p:spPr bwMode="auto">
          <a:xfrm>
            <a:off x="56546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92" name="Oval 168"/>
          <p:cNvSpPr>
            <a:spLocks noChangeArrowheads="1"/>
          </p:cNvSpPr>
          <p:nvPr/>
        </p:nvSpPr>
        <p:spPr bwMode="auto">
          <a:xfrm>
            <a:off x="5502275"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93" name="Oval 169"/>
          <p:cNvSpPr>
            <a:spLocks noChangeArrowheads="1"/>
          </p:cNvSpPr>
          <p:nvPr/>
        </p:nvSpPr>
        <p:spPr bwMode="auto">
          <a:xfrm>
            <a:off x="5349875"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94" name="Oval 170"/>
          <p:cNvSpPr>
            <a:spLocks noChangeArrowheads="1"/>
          </p:cNvSpPr>
          <p:nvPr/>
        </p:nvSpPr>
        <p:spPr bwMode="auto">
          <a:xfrm>
            <a:off x="5349875"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95" name="Oval 171"/>
          <p:cNvSpPr>
            <a:spLocks noChangeArrowheads="1"/>
          </p:cNvSpPr>
          <p:nvPr/>
        </p:nvSpPr>
        <p:spPr bwMode="auto">
          <a:xfrm>
            <a:off x="58070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96" name="Oval 172"/>
          <p:cNvSpPr>
            <a:spLocks noChangeArrowheads="1"/>
          </p:cNvSpPr>
          <p:nvPr/>
        </p:nvSpPr>
        <p:spPr bwMode="auto">
          <a:xfrm>
            <a:off x="35210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97" name="Oval 173"/>
          <p:cNvSpPr>
            <a:spLocks noChangeArrowheads="1"/>
          </p:cNvSpPr>
          <p:nvPr/>
        </p:nvSpPr>
        <p:spPr bwMode="auto">
          <a:xfrm>
            <a:off x="33686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98" name="Oval 174"/>
          <p:cNvSpPr>
            <a:spLocks noChangeArrowheads="1"/>
          </p:cNvSpPr>
          <p:nvPr/>
        </p:nvSpPr>
        <p:spPr bwMode="auto">
          <a:xfrm>
            <a:off x="32162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299" name="Oval 175"/>
          <p:cNvSpPr>
            <a:spLocks noChangeArrowheads="1"/>
          </p:cNvSpPr>
          <p:nvPr/>
        </p:nvSpPr>
        <p:spPr bwMode="auto">
          <a:xfrm>
            <a:off x="29114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00" name="Oval 176"/>
          <p:cNvSpPr>
            <a:spLocks noChangeArrowheads="1"/>
          </p:cNvSpPr>
          <p:nvPr/>
        </p:nvSpPr>
        <p:spPr bwMode="auto">
          <a:xfrm>
            <a:off x="68738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01" name="Oval 177"/>
          <p:cNvSpPr>
            <a:spLocks noChangeArrowheads="1"/>
          </p:cNvSpPr>
          <p:nvPr/>
        </p:nvSpPr>
        <p:spPr bwMode="auto">
          <a:xfrm>
            <a:off x="62642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02" name="Oval 178"/>
          <p:cNvSpPr>
            <a:spLocks noChangeArrowheads="1"/>
          </p:cNvSpPr>
          <p:nvPr/>
        </p:nvSpPr>
        <p:spPr bwMode="auto">
          <a:xfrm>
            <a:off x="5045075"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03" name="Oval 179"/>
          <p:cNvSpPr>
            <a:spLocks noChangeArrowheads="1"/>
          </p:cNvSpPr>
          <p:nvPr/>
        </p:nvSpPr>
        <p:spPr bwMode="auto">
          <a:xfrm>
            <a:off x="4740275"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04" name="Oval 180"/>
          <p:cNvSpPr>
            <a:spLocks noChangeArrowheads="1"/>
          </p:cNvSpPr>
          <p:nvPr/>
        </p:nvSpPr>
        <p:spPr bwMode="auto">
          <a:xfrm>
            <a:off x="4587875" y="2971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05" name="Oval 181"/>
          <p:cNvSpPr>
            <a:spLocks noChangeArrowheads="1"/>
          </p:cNvSpPr>
          <p:nvPr/>
        </p:nvSpPr>
        <p:spPr bwMode="auto">
          <a:xfrm>
            <a:off x="4892675"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06" name="Oval 182"/>
          <p:cNvSpPr>
            <a:spLocks noChangeArrowheads="1"/>
          </p:cNvSpPr>
          <p:nvPr/>
        </p:nvSpPr>
        <p:spPr bwMode="auto">
          <a:xfrm>
            <a:off x="32162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07" name="Oval 183"/>
          <p:cNvSpPr>
            <a:spLocks noChangeArrowheads="1"/>
          </p:cNvSpPr>
          <p:nvPr/>
        </p:nvSpPr>
        <p:spPr bwMode="auto">
          <a:xfrm>
            <a:off x="19970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08" name="Oval 184"/>
          <p:cNvSpPr>
            <a:spLocks noChangeArrowheads="1"/>
          </p:cNvSpPr>
          <p:nvPr/>
        </p:nvSpPr>
        <p:spPr bwMode="auto">
          <a:xfrm>
            <a:off x="23018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09" name="Oval 185"/>
          <p:cNvSpPr>
            <a:spLocks noChangeArrowheads="1"/>
          </p:cNvSpPr>
          <p:nvPr/>
        </p:nvSpPr>
        <p:spPr bwMode="auto">
          <a:xfrm>
            <a:off x="24542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10" name="Oval 186"/>
          <p:cNvSpPr>
            <a:spLocks noChangeArrowheads="1"/>
          </p:cNvSpPr>
          <p:nvPr/>
        </p:nvSpPr>
        <p:spPr bwMode="auto">
          <a:xfrm>
            <a:off x="26066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11" name="Oval 187"/>
          <p:cNvSpPr>
            <a:spLocks noChangeArrowheads="1"/>
          </p:cNvSpPr>
          <p:nvPr/>
        </p:nvSpPr>
        <p:spPr bwMode="auto">
          <a:xfrm>
            <a:off x="3368675"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12" name="Oval 188"/>
          <p:cNvSpPr>
            <a:spLocks noChangeArrowheads="1"/>
          </p:cNvSpPr>
          <p:nvPr/>
        </p:nvSpPr>
        <p:spPr bwMode="auto">
          <a:xfrm>
            <a:off x="3521075"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13" name="Oval 189"/>
          <p:cNvSpPr>
            <a:spLocks noChangeArrowheads="1"/>
          </p:cNvSpPr>
          <p:nvPr/>
        </p:nvSpPr>
        <p:spPr bwMode="auto">
          <a:xfrm>
            <a:off x="3521075"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14" name="Oval 190"/>
          <p:cNvSpPr>
            <a:spLocks noChangeArrowheads="1"/>
          </p:cNvSpPr>
          <p:nvPr/>
        </p:nvSpPr>
        <p:spPr bwMode="auto">
          <a:xfrm>
            <a:off x="3521075"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15" name="Oval 191"/>
          <p:cNvSpPr>
            <a:spLocks noChangeArrowheads="1"/>
          </p:cNvSpPr>
          <p:nvPr/>
        </p:nvSpPr>
        <p:spPr bwMode="auto">
          <a:xfrm>
            <a:off x="3673475"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16" name="Oval 192"/>
          <p:cNvSpPr>
            <a:spLocks noChangeArrowheads="1"/>
          </p:cNvSpPr>
          <p:nvPr/>
        </p:nvSpPr>
        <p:spPr bwMode="auto">
          <a:xfrm>
            <a:off x="3825875"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17" name="Oval 193"/>
          <p:cNvSpPr>
            <a:spLocks noChangeArrowheads="1"/>
          </p:cNvSpPr>
          <p:nvPr/>
        </p:nvSpPr>
        <p:spPr bwMode="auto">
          <a:xfrm>
            <a:off x="3825875"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18" name="Oval 194"/>
          <p:cNvSpPr>
            <a:spLocks noChangeArrowheads="1"/>
          </p:cNvSpPr>
          <p:nvPr/>
        </p:nvSpPr>
        <p:spPr bwMode="auto">
          <a:xfrm>
            <a:off x="3825875"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19" name="Oval 195"/>
          <p:cNvSpPr>
            <a:spLocks noChangeArrowheads="1"/>
          </p:cNvSpPr>
          <p:nvPr/>
        </p:nvSpPr>
        <p:spPr bwMode="auto">
          <a:xfrm>
            <a:off x="3978275"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20" name="Oval 196"/>
          <p:cNvSpPr>
            <a:spLocks noChangeArrowheads="1"/>
          </p:cNvSpPr>
          <p:nvPr/>
        </p:nvSpPr>
        <p:spPr bwMode="auto">
          <a:xfrm>
            <a:off x="3978275" y="2971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21" name="Oval 197"/>
          <p:cNvSpPr>
            <a:spLocks noChangeArrowheads="1"/>
          </p:cNvSpPr>
          <p:nvPr/>
        </p:nvSpPr>
        <p:spPr bwMode="auto">
          <a:xfrm>
            <a:off x="3978275" y="2819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22" name="Oval 198"/>
          <p:cNvSpPr>
            <a:spLocks noChangeArrowheads="1"/>
          </p:cNvSpPr>
          <p:nvPr/>
        </p:nvSpPr>
        <p:spPr bwMode="auto">
          <a:xfrm>
            <a:off x="3978275" y="2667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23" name="Oval 199"/>
          <p:cNvSpPr>
            <a:spLocks noChangeArrowheads="1"/>
          </p:cNvSpPr>
          <p:nvPr/>
        </p:nvSpPr>
        <p:spPr bwMode="auto">
          <a:xfrm>
            <a:off x="4283075" y="2819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24" name="Oval 200"/>
          <p:cNvSpPr>
            <a:spLocks noChangeArrowheads="1"/>
          </p:cNvSpPr>
          <p:nvPr/>
        </p:nvSpPr>
        <p:spPr bwMode="auto">
          <a:xfrm>
            <a:off x="5502275"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25" name="Oval 201"/>
          <p:cNvSpPr>
            <a:spLocks noChangeArrowheads="1"/>
          </p:cNvSpPr>
          <p:nvPr/>
        </p:nvSpPr>
        <p:spPr bwMode="auto">
          <a:xfrm>
            <a:off x="5654675"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26" name="Oval 202"/>
          <p:cNvSpPr>
            <a:spLocks noChangeArrowheads="1"/>
          </p:cNvSpPr>
          <p:nvPr/>
        </p:nvSpPr>
        <p:spPr bwMode="auto">
          <a:xfrm>
            <a:off x="5654675"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27" name="Oval 203"/>
          <p:cNvSpPr>
            <a:spLocks noChangeArrowheads="1"/>
          </p:cNvSpPr>
          <p:nvPr/>
        </p:nvSpPr>
        <p:spPr bwMode="auto">
          <a:xfrm>
            <a:off x="58070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28" name="Oval 204"/>
          <p:cNvSpPr>
            <a:spLocks noChangeArrowheads="1"/>
          </p:cNvSpPr>
          <p:nvPr/>
        </p:nvSpPr>
        <p:spPr bwMode="auto">
          <a:xfrm>
            <a:off x="59594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29" name="Oval 205"/>
          <p:cNvSpPr>
            <a:spLocks noChangeArrowheads="1"/>
          </p:cNvSpPr>
          <p:nvPr/>
        </p:nvSpPr>
        <p:spPr bwMode="auto">
          <a:xfrm>
            <a:off x="61118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30" name="Oval 206"/>
          <p:cNvSpPr>
            <a:spLocks noChangeArrowheads="1"/>
          </p:cNvSpPr>
          <p:nvPr/>
        </p:nvSpPr>
        <p:spPr bwMode="auto">
          <a:xfrm>
            <a:off x="62642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31" name="Oval 207"/>
          <p:cNvSpPr>
            <a:spLocks noChangeArrowheads="1"/>
          </p:cNvSpPr>
          <p:nvPr/>
        </p:nvSpPr>
        <p:spPr bwMode="auto">
          <a:xfrm>
            <a:off x="5807075"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32" name="Oval 208"/>
          <p:cNvSpPr>
            <a:spLocks noChangeArrowheads="1"/>
          </p:cNvSpPr>
          <p:nvPr/>
        </p:nvSpPr>
        <p:spPr bwMode="auto">
          <a:xfrm>
            <a:off x="59594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33" name="Oval 209"/>
          <p:cNvSpPr>
            <a:spLocks noChangeArrowheads="1"/>
          </p:cNvSpPr>
          <p:nvPr/>
        </p:nvSpPr>
        <p:spPr bwMode="auto">
          <a:xfrm>
            <a:off x="61118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34" name="Oval 210"/>
          <p:cNvSpPr>
            <a:spLocks noChangeArrowheads="1"/>
          </p:cNvSpPr>
          <p:nvPr/>
        </p:nvSpPr>
        <p:spPr bwMode="auto">
          <a:xfrm>
            <a:off x="64166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35" name="Oval 211"/>
          <p:cNvSpPr>
            <a:spLocks noChangeArrowheads="1"/>
          </p:cNvSpPr>
          <p:nvPr/>
        </p:nvSpPr>
        <p:spPr bwMode="auto">
          <a:xfrm>
            <a:off x="76358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36" name="Oval 212"/>
          <p:cNvSpPr>
            <a:spLocks noChangeArrowheads="1"/>
          </p:cNvSpPr>
          <p:nvPr/>
        </p:nvSpPr>
        <p:spPr bwMode="auto">
          <a:xfrm>
            <a:off x="67214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37" name="Oval 213"/>
          <p:cNvSpPr>
            <a:spLocks noChangeArrowheads="1"/>
          </p:cNvSpPr>
          <p:nvPr/>
        </p:nvSpPr>
        <p:spPr bwMode="auto">
          <a:xfrm>
            <a:off x="5502275"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38" name="Oval 214"/>
          <p:cNvSpPr>
            <a:spLocks noChangeArrowheads="1"/>
          </p:cNvSpPr>
          <p:nvPr/>
        </p:nvSpPr>
        <p:spPr bwMode="auto">
          <a:xfrm>
            <a:off x="5197475"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39" name="Oval 215"/>
          <p:cNvSpPr>
            <a:spLocks noChangeArrowheads="1"/>
          </p:cNvSpPr>
          <p:nvPr/>
        </p:nvSpPr>
        <p:spPr bwMode="auto">
          <a:xfrm>
            <a:off x="5349875"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40" name="Oval 216"/>
          <p:cNvSpPr>
            <a:spLocks noChangeArrowheads="1"/>
          </p:cNvSpPr>
          <p:nvPr/>
        </p:nvSpPr>
        <p:spPr bwMode="auto">
          <a:xfrm>
            <a:off x="5045075"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41" name="Oval 217"/>
          <p:cNvSpPr>
            <a:spLocks noChangeArrowheads="1"/>
          </p:cNvSpPr>
          <p:nvPr/>
        </p:nvSpPr>
        <p:spPr bwMode="auto">
          <a:xfrm>
            <a:off x="4892675" y="2971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42" name="Oval 218"/>
          <p:cNvSpPr>
            <a:spLocks noChangeArrowheads="1"/>
          </p:cNvSpPr>
          <p:nvPr/>
        </p:nvSpPr>
        <p:spPr bwMode="auto">
          <a:xfrm>
            <a:off x="4740275" y="2971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43" name="Oval 219"/>
          <p:cNvSpPr>
            <a:spLocks noChangeArrowheads="1"/>
          </p:cNvSpPr>
          <p:nvPr/>
        </p:nvSpPr>
        <p:spPr bwMode="auto">
          <a:xfrm>
            <a:off x="4892675" y="2819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44" name="Oval 220"/>
          <p:cNvSpPr>
            <a:spLocks noChangeArrowheads="1"/>
          </p:cNvSpPr>
          <p:nvPr/>
        </p:nvSpPr>
        <p:spPr bwMode="auto">
          <a:xfrm>
            <a:off x="4740275" y="2819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45" name="Oval 221"/>
          <p:cNvSpPr>
            <a:spLocks noChangeArrowheads="1"/>
          </p:cNvSpPr>
          <p:nvPr/>
        </p:nvSpPr>
        <p:spPr bwMode="auto">
          <a:xfrm>
            <a:off x="4435475" y="2819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46" name="Oval 222"/>
          <p:cNvSpPr>
            <a:spLocks noChangeArrowheads="1"/>
          </p:cNvSpPr>
          <p:nvPr/>
        </p:nvSpPr>
        <p:spPr bwMode="auto">
          <a:xfrm>
            <a:off x="4587875" y="2819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47" name="Oval 223"/>
          <p:cNvSpPr>
            <a:spLocks noChangeArrowheads="1"/>
          </p:cNvSpPr>
          <p:nvPr/>
        </p:nvSpPr>
        <p:spPr bwMode="auto">
          <a:xfrm>
            <a:off x="4740275" y="2667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48" name="Oval 224"/>
          <p:cNvSpPr>
            <a:spLocks noChangeArrowheads="1"/>
          </p:cNvSpPr>
          <p:nvPr/>
        </p:nvSpPr>
        <p:spPr bwMode="auto">
          <a:xfrm>
            <a:off x="4740275" y="2514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49" name="Oval 225"/>
          <p:cNvSpPr>
            <a:spLocks noChangeArrowheads="1"/>
          </p:cNvSpPr>
          <p:nvPr/>
        </p:nvSpPr>
        <p:spPr bwMode="auto">
          <a:xfrm>
            <a:off x="4740275" y="2362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50" name="Oval 226"/>
          <p:cNvSpPr>
            <a:spLocks noChangeArrowheads="1"/>
          </p:cNvSpPr>
          <p:nvPr/>
        </p:nvSpPr>
        <p:spPr bwMode="auto">
          <a:xfrm>
            <a:off x="4587875" y="2667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51" name="Oval 227"/>
          <p:cNvSpPr>
            <a:spLocks noChangeArrowheads="1"/>
          </p:cNvSpPr>
          <p:nvPr/>
        </p:nvSpPr>
        <p:spPr bwMode="auto">
          <a:xfrm>
            <a:off x="4587875" y="2514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52" name="Oval 228"/>
          <p:cNvSpPr>
            <a:spLocks noChangeArrowheads="1"/>
          </p:cNvSpPr>
          <p:nvPr/>
        </p:nvSpPr>
        <p:spPr bwMode="auto">
          <a:xfrm>
            <a:off x="4587875" y="2362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53" name="Oval 229"/>
          <p:cNvSpPr>
            <a:spLocks noChangeArrowheads="1"/>
          </p:cNvSpPr>
          <p:nvPr/>
        </p:nvSpPr>
        <p:spPr bwMode="auto">
          <a:xfrm>
            <a:off x="4740275" y="2209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54" name="Oval 230"/>
          <p:cNvSpPr>
            <a:spLocks noChangeArrowheads="1"/>
          </p:cNvSpPr>
          <p:nvPr/>
        </p:nvSpPr>
        <p:spPr bwMode="auto">
          <a:xfrm>
            <a:off x="4740275" y="2057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55" name="Oval 231"/>
          <p:cNvSpPr>
            <a:spLocks noChangeArrowheads="1"/>
          </p:cNvSpPr>
          <p:nvPr/>
        </p:nvSpPr>
        <p:spPr bwMode="auto">
          <a:xfrm>
            <a:off x="4740275" y="1905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56" name="Oval 232"/>
          <p:cNvSpPr>
            <a:spLocks noChangeArrowheads="1"/>
          </p:cNvSpPr>
          <p:nvPr/>
        </p:nvSpPr>
        <p:spPr bwMode="auto">
          <a:xfrm>
            <a:off x="4740275" y="1752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57" name="Oval 233"/>
          <p:cNvSpPr>
            <a:spLocks noChangeArrowheads="1"/>
          </p:cNvSpPr>
          <p:nvPr/>
        </p:nvSpPr>
        <p:spPr bwMode="auto">
          <a:xfrm>
            <a:off x="4283075" y="2667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58" name="Oval 234"/>
          <p:cNvSpPr>
            <a:spLocks noChangeArrowheads="1"/>
          </p:cNvSpPr>
          <p:nvPr/>
        </p:nvSpPr>
        <p:spPr bwMode="auto">
          <a:xfrm>
            <a:off x="4587875" y="2209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59" name="Oval 235"/>
          <p:cNvSpPr>
            <a:spLocks noChangeArrowheads="1"/>
          </p:cNvSpPr>
          <p:nvPr/>
        </p:nvSpPr>
        <p:spPr bwMode="auto">
          <a:xfrm>
            <a:off x="4587875" y="2057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60" name="Oval 236"/>
          <p:cNvSpPr>
            <a:spLocks noChangeArrowheads="1"/>
          </p:cNvSpPr>
          <p:nvPr/>
        </p:nvSpPr>
        <p:spPr bwMode="auto">
          <a:xfrm>
            <a:off x="4587875" y="1905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61" name="Oval 237"/>
          <p:cNvSpPr>
            <a:spLocks noChangeArrowheads="1"/>
          </p:cNvSpPr>
          <p:nvPr/>
        </p:nvSpPr>
        <p:spPr bwMode="auto">
          <a:xfrm>
            <a:off x="4587875" y="1752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62" name="Oval 238"/>
          <p:cNvSpPr>
            <a:spLocks noChangeArrowheads="1"/>
          </p:cNvSpPr>
          <p:nvPr/>
        </p:nvSpPr>
        <p:spPr bwMode="auto">
          <a:xfrm>
            <a:off x="4435475" y="2667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63" name="Oval 239"/>
          <p:cNvSpPr>
            <a:spLocks noChangeArrowheads="1"/>
          </p:cNvSpPr>
          <p:nvPr/>
        </p:nvSpPr>
        <p:spPr bwMode="auto">
          <a:xfrm>
            <a:off x="4892675" y="2514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64" name="Oval 240"/>
          <p:cNvSpPr>
            <a:spLocks noChangeArrowheads="1"/>
          </p:cNvSpPr>
          <p:nvPr/>
        </p:nvSpPr>
        <p:spPr bwMode="auto">
          <a:xfrm>
            <a:off x="4892675" y="2667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65" name="Oval 241"/>
          <p:cNvSpPr>
            <a:spLocks noChangeArrowheads="1"/>
          </p:cNvSpPr>
          <p:nvPr/>
        </p:nvSpPr>
        <p:spPr bwMode="auto">
          <a:xfrm>
            <a:off x="5045075" y="2819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66" name="Oval 242"/>
          <p:cNvSpPr>
            <a:spLocks noChangeArrowheads="1"/>
          </p:cNvSpPr>
          <p:nvPr/>
        </p:nvSpPr>
        <p:spPr bwMode="auto">
          <a:xfrm>
            <a:off x="4892675" y="2362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67" name="Oval 243"/>
          <p:cNvSpPr>
            <a:spLocks noChangeArrowheads="1"/>
          </p:cNvSpPr>
          <p:nvPr/>
        </p:nvSpPr>
        <p:spPr bwMode="auto">
          <a:xfrm>
            <a:off x="5045075"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68" name="Oval 244"/>
          <p:cNvSpPr>
            <a:spLocks noChangeArrowheads="1"/>
          </p:cNvSpPr>
          <p:nvPr/>
        </p:nvSpPr>
        <p:spPr bwMode="auto">
          <a:xfrm>
            <a:off x="5045075" y="2971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69" name="Oval 245"/>
          <p:cNvSpPr>
            <a:spLocks noChangeArrowheads="1"/>
          </p:cNvSpPr>
          <p:nvPr/>
        </p:nvSpPr>
        <p:spPr bwMode="auto">
          <a:xfrm>
            <a:off x="5197475" y="2971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70" name="Oval 246"/>
          <p:cNvSpPr>
            <a:spLocks noChangeArrowheads="1"/>
          </p:cNvSpPr>
          <p:nvPr/>
        </p:nvSpPr>
        <p:spPr bwMode="auto">
          <a:xfrm>
            <a:off x="5349875"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71" name="Oval 247"/>
          <p:cNvSpPr>
            <a:spLocks noChangeArrowheads="1"/>
          </p:cNvSpPr>
          <p:nvPr/>
        </p:nvSpPr>
        <p:spPr bwMode="auto">
          <a:xfrm>
            <a:off x="5502275"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72" name="Oval 248"/>
          <p:cNvSpPr>
            <a:spLocks noChangeArrowheads="1"/>
          </p:cNvSpPr>
          <p:nvPr/>
        </p:nvSpPr>
        <p:spPr bwMode="auto">
          <a:xfrm>
            <a:off x="5654675"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73" name="Oval 249"/>
          <p:cNvSpPr>
            <a:spLocks noChangeArrowheads="1"/>
          </p:cNvSpPr>
          <p:nvPr/>
        </p:nvSpPr>
        <p:spPr bwMode="auto">
          <a:xfrm>
            <a:off x="5654675"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74" name="Oval 250"/>
          <p:cNvSpPr>
            <a:spLocks noChangeArrowheads="1"/>
          </p:cNvSpPr>
          <p:nvPr/>
        </p:nvSpPr>
        <p:spPr bwMode="auto">
          <a:xfrm>
            <a:off x="5349875" y="2971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75" name="Oval 251"/>
          <p:cNvSpPr>
            <a:spLocks noChangeArrowheads="1"/>
          </p:cNvSpPr>
          <p:nvPr/>
        </p:nvSpPr>
        <p:spPr bwMode="auto">
          <a:xfrm>
            <a:off x="5502275" y="2971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76" name="Oval 252"/>
          <p:cNvSpPr>
            <a:spLocks noChangeArrowheads="1"/>
          </p:cNvSpPr>
          <p:nvPr/>
        </p:nvSpPr>
        <p:spPr bwMode="auto">
          <a:xfrm>
            <a:off x="5197475" y="2819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77" name="Oval 253"/>
          <p:cNvSpPr>
            <a:spLocks noChangeArrowheads="1"/>
          </p:cNvSpPr>
          <p:nvPr/>
        </p:nvSpPr>
        <p:spPr bwMode="auto">
          <a:xfrm>
            <a:off x="5349875" y="2819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78" name="Oval 254"/>
          <p:cNvSpPr>
            <a:spLocks noChangeArrowheads="1"/>
          </p:cNvSpPr>
          <p:nvPr/>
        </p:nvSpPr>
        <p:spPr bwMode="auto">
          <a:xfrm>
            <a:off x="5349875" y="2667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79" name="Oval 255"/>
          <p:cNvSpPr>
            <a:spLocks noChangeArrowheads="1"/>
          </p:cNvSpPr>
          <p:nvPr/>
        </p:nvSpPr>
        <p:spPr bwMode="auto">
          <a:xfrm>
            <a:off x="5045075" y="2667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80" name="Oval 256"/>
          <p:cNvSpPr>
            <a:spLocks noChangeArrowheads="1"/>
          </p:cNvSpPr>
          <p:nvPr/>
        </p:nvSpPr>
        <p:spPr bwMode="auto">
          <a:xfrm>
            <a:off x="5959475"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81" name="Oval 257"/>
          <p:cNvSpPr>
            <a:spLocks noChangeArrowheads="1"/>
          </p:cNvSpPr>
          <p:nvPr/>
        </p:nvSpPr>
        <p:spPr bwMode="auto">
          <a:xfrm>
            <a:off x="62642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82" name="Oval 258"/>
          <p:cNvSpPr>
            <a:spLocks noChangeArrowheads="1"/>
          </p:cNvSpPr>
          <p:nvPr/>
        </p:nvSpPr>
        <p:spPr bwMode="auto">
          <a:xfrm>
            <a:off x="65690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83" name="Oval 259"/>
          <p:cNvSpPr>
            <a:spLocks noChangeArrowheads="1"/>
          </p:cNvSpPr>
          <p:nvPr/>
        </p:nvSpPr>
        <p:spPr bwMode="auto">
          <a:xfrm>
            <a:off x="5807075"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84" name="Oval 260"/>
          <p:cNvSpPr>
            <a:spLocks noChangeArrowheads="1"/>
          </p:cNvSpPr>
          <p:nvPr/>
        </p:nvSpPr>
        <p:spPr bwMode="auto">
          <a:xfrm>
            <a:off x="70262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85" name="Oval 261"/>
          <p:cNvSpPr>
            <a:spLocks noChangeArrowheads="1"/>
          </p:cNvSpPr>
          <p:nvPr/>
        </p:nvSpPr>
        <p:spPr bwMode="auto">
          <a:xfrm>
            <a:off x="71786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86" name="Oval 262"/>
          <p:cNvSpPr>
            <a:spLocks noChangeArrowheads="1"/>
          </p:cNvSpPr>
          <p:nvPr/>
        </p:nvSpPr>
        <p:spPr bwMode="auto">
          <a:xfrm>
            <a:off x="27590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87" name="Oval 263"/>
          <p:cNvSpPr>
            <a:spLocks noChangeArrowheads="1"/>
          </p:cNvSpPr>
          <p:nvPr/>
        </p:nvSpPr>
        <p:spPr bwMode="auto">
          <a:xfrm>
            <a:off x="27590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88" name="Oval 264"/>
          <p:cNvSpPr>
            <a:spLocks noChangeArrowheads="1"/>
          </p:cNvSpPr>
          <p:nvPr/>
        </p:nvSpPr>
        <p:spPr bwMode="auto">
          <a:xfrm>
            <a:off x="3216275"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89" name="Oval 265"/>
          <p:cNvSpPr>
            <a:spLocks noChangeArrowheads="1"/>
          </p:cNvSpPr>
          <p:nvPr/>
        </p:nvSpPr>
        <p:spPr bwMode="auto">
          <a:xfrm>
            <a:off x="30638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90" name="Oval 266"/>
          <p:cNvSpPr>
            <a:spLocks noChangeArrowheads="1"/>
          </p:cNvSpPr>
          <p:nvPr/>
        </p:nvSpPr>
        <p:spPr bwMode="auto">
          <a:xfrm>
            <a:off x="19970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91" name="Oval 267"/>
          <p:cNvSpPr>
            <a:spLocks noChangeArrowheads="1"/>
          </p:cNvSpPr>
          <p:nvPr/>
        </p:nvSpPr>
        <p:spPr bwMode="auto">
          <a:xfrm>
            <a:off x="3978275" y="2514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92" name="Oval 268"/>
          <p:cNvSpPr>
            <a:spLocks noChangeArrowheads="1"/>
          </p:cNvSpPr>
          <p:nvPr/>
        </p:nvSpPr>
        <p:spPr bwMode="auto">
          <a:xfrm>
            <a:off x="4283075" y="2514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93" name="Oval 269"/>
          <p:cNvSpPr>
            <a:spLocks noChangeArrowheads="1"/>
          </p:cNvSpPr>
          <p:nvPr/>
        </p:nvSpPr>
        <p:spPr bwMode="auto">
          <a:xfrm>
            <a:off x="4283075" y="2362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94" name="Oval 270"/>
          <p:cNvSpPr>
            <a:spLocks noChangeArrowheads="1"/>
          </p:cNvSpPr>
          <p:nvPr/>
        </p:nvSpPr>
        <p:spPr bwMode="auto">
          <a:xfrm>
            <a:off x="3978275" y="2362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95" name="Oval 271"/>
          <p:cNvSpPr>
            <a:spLocks noChangeArrowheads="1"/>
          </p:cNvSpPr>
          <p:nvPr/>
        </p:nvSpPr>
        <p:spPr bwMode="auto">
          <a:xfrm>
            <a:off x="4435475" y="2514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96" name="Oval 272"/>
          <p:cNvSpPr>
            <a:spLocks noChangeArrowheads="1"/>
          </p:cNvSpPr>
          <p:nvPr/>
        </p:nvSpPr>
        <p:spPr bwMode="auto">
          <a:xfrm>
            <a:off x="4435475" y="2362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97" name="Oval 273"/>
          <p:cNvSpPr>
            <a:spLocks noChangeArrowheads="1"/>
          </p:cNvSpPr>
          <p:nvPr/>
        </p:nvSpPr>
        <p:spPr bwMode="auto">
          <a:xfrm>
            <a:off x="3978275" y="2209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98" name="Oval 274"/>
          <p:cNvSpPr>
            <a:spLocks noChangeArrowheads="1"/>
          </p:cNvSpPr>
          <p:nvPr/>
        </p:nvSpPr>
        <p:spPr bwMode="auto">
          <a:xfrm>
            <a:off x="4283075" y="2209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399" name="Oval 275"/>
          <p:cNvSpPr>
            <a:spLocks noChangeArrowheads="1"/>
          </p:cNvSpPr>
          <p:nvPr/>
        </p:nvSpPr>
        <p:spPr bwMode="auto">
          <a:xfrm>
            <a:off x="4435475" y="2209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00" name="Oval 276"/>
          <p:cNvSpPr>
            <a:spLocks noChangeArrowheads="1"/>
          </p:cNvSpPr>
          <p:nvPr/>
        </p:nvSpPr>
        <p:spPr bwMode="auto">
          <a:xfrm>
            <a:off x="4283075" y="2057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01" name="Oval 277"/>
          <p:cNvSpPr>
            <a:spLocks noChangeArrowheads="1"/>
          </p:cNvSpPr>
          <p:nvPr/>
        </p:nvSpPr>
        <p:spPr bwMode="auto">
          <a:xfrm>
            <a:off x="4435475" y="2057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02" name="Oval 278"/>
          <p:cNvSpPr>
            <a:spLocks noChangeArrowheads="1"/>
          </p:cNvSpPr>
          <p:nvPr/>
        </p:nvSpPr>
        <p:spPr bwMode="auto">
          <a:xfrm>
            <a:off x="4283075" y="1905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03" name="Oval 279"/>
          <p:cNvSpPr>
            <a:spLocks noChangeArrowheads="1"/>
          </p:cNvSpPr>
          <p:nvPr/>
        </p:nvSpPr>
        <p:spPr bwMode="auto">
          <a:xfrm>
            <a:off x="4435475" y="1905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04" name="Oval 280"/>
          <p:cNvSpPr>
            <a:spLocks noChangeArrowheads="1"/>
          </p:cNvSpPr>
          <p:nvPr/>
        </p:nvSpPr>
        <p:spPr bwMode="auto">
          <a:xfrm>
            <a:off x="4435475" y="1752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05" name="Oval 281"/>
          <p:cNvSpPr>
            <a:spLocks noChangeArrowheads="1"/>
          </p:cNvSpPr>
          <p:nvPr/>
        </p:nvSpPr>
        <p:spPr bwMode="auto">
          <a:xfrm>
            <a:off x="5197475" y="2667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06" name="Oval 282"/>
          <p:cNvSpPr>
            <a:spLocks noChangeArrowheads="1"/>
          </p:cNvSpPr>
          <p:nvPr/>
        </p:nvSpPr>
        <p:spPr bwMode="auto">
          <a:xfrm>
            <a:off x="5045075" y="2514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07" name="Oval 283"/>
          <p:cNvSpPr>
            <a:spLocks noChangeArrowheads="1"/>
          </p:cNvSpPr>
          <p:nvPr/>
        </p:nvSpPr>
        <p:spPr bwMode="auto">
          <a:xfrm>
            <a:off x="5197475" y="2514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08" name="Oval 284"/>
          <p:cNvSpPr>
            <a:spLocks noChangeArrowheads="1"/>
          </p:cNvSpPr>
          <p:nvPr/>
        </p:nvSpPr>
        <p:spPr bwMode="auto">
          <a:xfrm>
            <a:off x="3673475"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09" name="Oval 285"/>
          <p:cNvSpPr>
            <a:spLocks noChangeArrowheads="1"/>
          </p:cNvSpPr>
          <p:nvPr/>
        </p:nvSpPr>
        <p:spPr bwMode="auto">
          <a:xfrm>
            <a:off x="3368675"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10" name="Oval 286"/>
          <p:cNvSpPr>
            <a:spLocks noChangeArrowheads="1"/>
          </p:cNvSpPr>
          <p:nvPr/>
        </p:nvSpPr>
        <p:spPr bwMode="auto">
          <a:xfrm>
            <a:off x="3825875" y="2971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11" name="Oval 287"/>
          <p:cNvSpPr>
            <a:spLocks noChangeArrowheads="1"/>
          </p:cNvSpPr>
          <p:nvPr/>
        </p:nvSpPr>
        <p:spPr bwMode="auto">
          <a:xfrm>
            <a:off x="24542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12" name="Oval 288"/>
          <p:cNvSpPr>
            <a:spLocks noChangeArrowheads="1"/>
          </p:cNvSpPr>
          <p:nvPr/>
        </p:nvSpPr>
        <p:spPr bwMode="auto">
          <a:xfrm>
            <a:off x="32162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13" name="Oval 289"/>
          <p:cNvSpPr>
            <a:spLocks noChangeArrowheads="1"/>
          </p:cNvSpPr>
          <p:nvPr/>
        </p:nvSpPr>
        <p:spPr bwMode="auto">
          <a:xfrm>
            <a:off x="3673475"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14" name="Oval 290"/>
          <p:cNvSpPr>
            <a:spLocks noChangeArrowheads="1"/>
          </p:cNvSpPr>
          <p:nvPr/>
        </p:nvSpPr>
        <p:spPr bwMode="auto">
          <a:xfrm>
            <a:off x="3673475"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15" name="Oval 291"/>
          <p:cNvSpPr>
            <a:spLocks noChangeArrowheads="1"/>
          </p:cNvSpPr>
          <p:nvPr/>
        </p:nvSpPr>
        <p:spPr bwMode="auto">
          <a:xfrm>
            <a:off x="3673475" y="2971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16" name="Oval 292"/>
          <p:cNvSpPr>
            <a:spLocks noChangeArrowheads="1"/>
          </p:cNvSpPr>
          <p:nvPr/>
        </p:nvSpPr>
        <p:spPr bwMode="auto">
          <a:xfrm>
            <a:off x="3673475" y="2819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17" name="Oval 293"/>
          <p:cNvSpPr>
            <a:spLocks noChangeArrowheads="1"/>
          </p:cNvSpPr>
          <p:nvPr/>
        </p:nvSpPr>
        <p:spPr bwMode="auto">
          <a:xfrm>
            <a:off x="3825875" y="2819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18" name="Oval 294"/>
          <p:cNvSpPr>
            <a:spLocks noChangeArrowheads="1"/>
          </p:cNvSpPr>
          <p:nvPr/>
        </p:nvSpPr>
        <p:spPr bwMode="auto">
          <a:xfrm>
            <a:off x="3825875" y="2667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19" name="Oval 295"/>
          <p:cNvSpPr>
            <a:spLocks noChangeArrowheads="1"/>
          </p:cNvSpPr>
          <p:nvPr/>
        </p:nvSpPr>
        <p:spPr bwMode="auto">
          <a:xfrm>
            <a:off x="3825875" y="2514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20" name="Oval 296"/>
          <p:cNvSpPr>
            <a:spLocks noChangeArrowheads="1"/>
          </p:cNvSpPr>
          <p:nvPr/>
        </p:nvSpPr>
        <p:spPr bwMode="auto">
          <a:xfrm>
            <a:off x="3521075"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21" name="Oval 297"/>
          <p:cNvSpPr>
            <a:spLocks noChangeArrowheads="1"/>
          </p:cNvSpPr>
          <p:nvPr/>
        </p:nvSpPr>
        <p:spPr bwMode="auto">
          <a:xfrm>
            <a:off x="3521075"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22" name="Oval 298"/>
          <p:cNvSpPr>
            <a:spLocks noChangeArrowheads="1"/>
          </p:cNvSpPr>
          <p:nvPr/>
        </p:nvSpPr>
        <p:spPr bwMode="auto">
          <a:xfrm>
            <a:off x="5349875" y="2514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23" name="Oval 299"/>
          <p:cNvSpPr>
            <a:spLocks noChangeArrowheads="1"/>
          </p:cNvSpPr>
          <p:nvPr/>
        </p:nvSpPr>
        <p:spPr bwMode="auto">
          <a:xfrm>
            <a:off x="4892675" y="2209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24" name="Oval 300"/>
          <p:cNvSpPr>
            <a:spLocks noChangeArrowheads="1"/>
          </p:cNvSpPr>
          <p:nvPr/>
        </p:nvSpPr>
        <p:spPr bwMode="auto">
          <a:xfrm>
            <a:off x="5045075" y="2362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25" name="Oval 301"/>
          <p:cNvSpPr>
            <a:spLocks noChangeArrowheads="1"/>
          </p:cNvSpPr>
          <p:nvPr/>
        </p:nvSpPr>
        <p:spPr bwMode="auto">
          <a:xfrm>
            <a:off x="5197475" y="2362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26" name="Oval 302"/>
          <p:cNvSpPr>
            <a:spLocks noChangeArrowheads="1"/>
          </p:cNvSpPr>
          <p:nvPr/>
        </p:nvSpPr>
        <p:spPr bwMode="auto">
          <a:xfrm>
            <a:off x="5045075" y="2209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27" name="Oval 303"/>
          <p:cNvSpPr>
            <a:spLocks noChangeArrowheads="1"/>
          </p:cNvSpPr>
          <p:nvPr/>
        </p:nvSpPr>
        <p:spPr bwMode="auto">
          <a:xfrm>
            <a:off x="4892675" y="2057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28" name="Oval 304"/>
          <p:cNvSpPr>
            <a:spLocks noChangeArrowheads="1"/>
          </p:cNvSpPr>
          <p:nvPr/>
        </p:nvSpPr>
        <p:spPr bwMode="auto">
          <a:xfrm>
            <a:off x="5045075" y="2057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29" name="Oval 305"/>
          <p:cNvSpPr>
            <a:spLocks noChangeArrowheads="1"/>
          </p:cNvSpPr>
          <p:nvPr/>
        </p:nvSpPr>
        <p:spPr bwMode="auto">
          <a:xfrm>
            <a:off x="4892675" y="1905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30" name="Oval 306"/>
          <p:cNvSpPr>
            <a:spLocks noChangeArrowheads="1"/>
          </p:cNvSpPr>
          <p:nvPr/>
        </p:nvSpPr>
        <p:spPr bwMode="auto">
          <a:xfrm>
            <a:off x="5197475" y="2209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31" name="Oval 307"/>
          <p:cNvSpPr>
            <a:spLocks noChangeArrowheads="1"/>
          </p:cNvSpPr>
          <p:nvPr/>
        </p:nvSpPr>
        <p:spPr bwMode="auto">
          <a:xfrm>
            <a:off x="5502275" y="2819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32" name="Oval 308"/>
          <p:cNvSpPr>
            <a:spLocks noChangeArrowheads="1"/>
          </p:cNvSpPr>
          <p:nvPr/>
        </p:nvSpPr>
        <p:spPr bwMode="auto">
          <a:xfrm>
            <a:off x="5807075"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33" name="Oval 309"/>
          <p:cNvSpPr>
            <a:spLocks noChangeArrowheads="1"/>
          </p:cNvSpPr>
          <p:nvPr/>
        </p:nvSpPr>
        <p:spPr bwMode="auto">
          <a:xfrm>
            <a:off x="26066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34" name="Oval 310"/>
          <p:cNvSpPr>
            <a:spLocks noChangeArrowheads="1"/>
          </p:cNvSpPr>
          <p:nvPr/>
        </p:nvSpPr>
        <p:spPr bwMode="auto">
          <a:xfrm>
            <a:off x="30638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35" name="Oval 311"/>
          <p:cNvSpPr>
            <a:spLocks noChangeArrowheads="1"/>
          </p:cNvSpPr>
          <p:nvPr/>
        </p:nvSpPr>
        <p:spPr bwMode="auto">
          <a:xfrm>
            <a:off x="3216275"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36" name="Oval 312"/>
          <p:cNvSpPr>
            <a:spLocks noChangeArrowheads="1"/>
          </p:cNvSpPr>
          <p:nvPr/>
        </p:nvSpPr>
        <p:spPr bwMode="auto">
          <a:xfrm>
            <a:off x="30638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37" name="Oval 313"/>
          <p:cNvSpPr>
            <a:spLocks noChangeArrowheads="1"/>
          </p:cNvSpPr>
          <p:nvPr/>
        </p:nvSpPr>
        <p:spPr bwMode="auto">
          <a:xfrm>
            <a:off x="30638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38" name="Oval 314"/>
          <p:cNvSpPr>
            <a:spLocks noChangeArrowheads="1"/>
          </p:cNvSpPr>
          <p:nvPr/>
        </p:nvSpPr>
        <p:spPr bwMode="auto">
          <a:xfrm>
            <a:off x="30638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39" name="Oval 315"/>
          <p:cNvSpPr>
            <a:spLocks noChangeArrowheads="1"/>
          </p:cNvSpPr>
          <p:nvPr/>
        </p:nvSpPr>
        <p:spPr bwMode="auto">
          <a:xfrm>
            <a:off x="30638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40" name="Oval 316"/>
          <p:cNvSpPr>
            <a:spLocks noChangeArrowheads="1"/>
          </p:cNvSpPr>
          <p:nvPr/>
        </p:nvSpPr>
        <p:spPr bwMode="auto">
          <a:xfrm>
            <a:off x="41306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41" name="Oval 317"/>
          <p:cNvSpPr>
            <a:spLocks noChangeArrowheads="1"/>
          </p:cNvSpPr>
          <p:nvPr/>
        </p:nvSpPr>
        <p:spPr bwMode="auto">
          <a:xfrm>
            <a:off x="41306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42" name="Oval 318"/>
          <p:cNvSpPr>
            <a:spLocks noChangeArrowheads="1"/>
          </p:cNvSpPr>
          <p:nvPr/>
        </p:nvSpPr>
        <p:spPr bwMode="auto">
          <a:xfrm>
            <a:off x="41306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43" name="Oval 319"/>
          <p:cNvSpPr>
            <a:spLocks noChangeArrowheads="1"/>
          </p:cNvSpPr>
          <p:nvPr/>
        </p:nvSpPr>
        <p:spPr bwMode="auto">
          <a:xfrm>
            <a:off x="41306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44" name="Oval 320"/>
          <p:cNvSpPr>
            <a:spLocks noChangeArrowheads="1"/>
          </p:cNvSpPr>
          <p:nvPr/>
        </p:nvSpPr>
        <p:spPr bwMode="auto">
          <a:xfrm>
            <a:off x="41306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45" name="Oval 321"/>
          <p:cNvSpPr>
            <a:spLocks noChangeArrowheads="1"/>
          </p:cNvSpPr>
          <p:nvPr/>
        </p:nvSpPr>
        <p:spPr bwMode="auto">
          <a:xfrm>
            <a:off x="41306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46" name="Oval 322"/>
          <p:cNvSpPr>
            <a:spLocks noChangeArrowheads="1"/>
          </p:cNvSpPr>
          <p:nvPr/>
        </p:nvSpPr>
        <p:spPr bwMode="auto">
          <a:xfrm>
            <a:off x="4130675"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47" name="Oval 323"/>
          <p:cNvSpPr>
            <a:spLocks noChangeArrowheads="1"/>
          </p:cNvSpPr>
          <p:nvPr/>
        </p:nvSpPr>
        <p:spPr bwMode="auto">
          <a:xfrm>
            <a:off x="4130675"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48" name="Oval 324"/>
          <p:cNvSpPr>
            <a:spLocks noChangeArrowheads="1"/>
          </p:cNvSpPr>
          <p:nvPr/>
        </p:nvSpPr>
        <p:spPr bwMode="auto">
          <a:xfrm>
            <a:off x="4130675"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49" name="Oval 325"/>
          <p:cNvSpPr>
            <a:spLocks noChangeArrowheads="1"/>
          </p:cNvSpPr>
          <p:nvPr/>
        </p:nvSpPr>
        <p:spPr bwMode="auto">
          <a:xfrm>
            <a:off x="4130675"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50" name="Oval 326"/>
          <p:cNvSpPr>
            <a:spLocks noChangeArrowheads="1"/>
          </p:cNvSpPr>
          <p:nvPr/>
        </p:nvSpPr>
        <p:spPr bwMode="auto">
          <a:xfrm>
            <a:off x="4130675"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51" name="Oval 327"/>
          <p:cNvSpPr>
            <a:spLocks noChangeArrowheads="1"/>
          </p:cNvSpPr>
          <p:nvPr/>
        </p:nvSpPr>
        <p:spPr bwMode="auto">
          <a:xfrm>
            <a:off x="4130675" y="2971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52" name="Oval 328"/>
          <p:cNvSpPr>
            <a:spLocks noChangeArrowheads="1"/>
          </p:cNvSpPr>
          <p:nvPr/>
        </p:nvSpPr>
        <p:spPr bwMode="auto">
          <a:xfrm>
            <a:off x="4130675" y="2819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53" name="Oval 329"/>
          <p:cNvSpPr>
            <a:spLocks noChangeArrowheads="1"/>
          </p:cNvSpPr>
          <p:nvPr/>
        </p:nvSpPr>
        <p:spPr bwMode="auto">
          <a:xfrm>
            <a:off x="4130675" y="2667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54" name="Oval 330"/>
          <p:cNvSpPr>
            <a:spLocks noChangeArrowheads="1"/>
          </p:cNvSpPr>
          <p:nvPr/>
        </p:nvSpPr>
        <p:spPr bwMode="auto">
          <a:xfrm>
            <a:off x="4130675" y="2514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55" name="Oval 331"/>
          <p:cNvSpPr>
            <a:spLocks noChangeArrowheads="1"/>
          </p:cNvSpPr>
          <p:nvPr/>
        </p:nvSpPr>
        <p:spPr bwMode="auto">
          <a:xfrm>
            <a:off x="4130675" y="2362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56" name="Oval 332"/>
          <p:cNvSpPr>
            <a:spLocks noChangeArrowheads="1"/>
          </p:cNvSpPr>
          <p:nvPr/>
        </p:nvSpPr>
        <p:spPr bwMode="auto">
          <a:xfrm>
            <a:off x="4130675" y="2209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57" name="Oval 333"/>
          <p:cNvSpPr>
            <a:spLocks noChangeArrowheads="1"/>
          </p:cNvSpPr>
          <p:nvPr/>
        </p:nvSpPr>
        <p:spPr bwMode="auto">
          <a:xfrm>
            <a:off x="4130675" y="2057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58" name="Oval 334"/>
          <p:cNvSpPr>
            <a:spLocks noChangeArrowheads="1"/>
          </p:cNvSpPr>
          <p:nvPr/>
        </p:nvSpPr>
        <p:spPr bwMode="auto">
          <a:xfrm>
            <a:off x="1387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59" name="Oval 335"/>
          <p:cNvSpPr>
            <a:spLocks noChangeArrowheads="1"/>
          </p:cNvSpPr>
          <p:nvPr/>
        </p:nvSpPr>
        <p:spPr bwMode="auto">
          <a:xfrm>
            <a:off x="18446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60" name="Oval 336"/>
          <p:cNvSpPr>
            <a:spLocks noChangeArrowheads="1"/>
          </p:cNvSpPr>
          <p:nvPr/>
        </p:nvSpPr>
        <p:spPr bwMode="auto">
          <a:xfrm>
            <a:off x="23018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61" name="Oval 337"/>
          <p:cNvSpPr>
            <a:spLocks noChangeArrowheads="1"/>
          </p:cNvSpPr>
          <p:nvPr/>
        </p:nvSpPr>
        <p:spPr bwMode="auto">
          <a:xfrm>
            <a:off x="51974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62" name="Oval 338"/>
          <p:cNvSpPr>
            <a:spLocks noChangeArrowheads="1"/>
          </p:cNvSpPr>
          <p:nvPr/>
        </p:nvSpPr>
        <p:spPr bwMode="auto">
          <a:xfrm>
            <a:off x="44354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63" name="Oval 339"/>
          <p:cNvSpPr>
            <a:spLocks noChangeArrowheads="1"/>
          </p:cNvSpPr>
          <p:nvPr/>
        </p:nvSpPr>
        <p:spPr bwMode="auto">
          <a:xfrm>
            <a:off x="21494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64" name="Oval 340"/>
          <p:cNvSpPr>
            <a:spLocks noChangeArrowheads="1"/>
          </p:cNvSpPr>
          <p:nvPr/>
        </p:nvSpPr>
        <p:spPr bwMode="auto">
          <a:xfrm>
            <a:off x="35210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65" name="Oval 341"/>
          <p:cNvSpPr>
            <a:spLocks noChangeArrowheads="1"/>
          </p:cNvSpPr>
          <p:nvPr/>
        </p:nvSpPr>
        <p:spPr bwMode="auto">
          <a:xfrm>
            <a:off x="35210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66" name="Oval 342"/>
          <p:cNvSpPr>
            <a:spLocks noChangeArrowheads="1"/>
          </p:cNvSpPr>
          <p:nvPr/>
        </p:nvSpPr>
        <p:spPr bwMode="auto">
          <a:xfrm>
            <a:off x="26066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67" name="Oval 343"/>
          <p:cNvSpPr>
            <a:spLocks noChangeArrowheads="1"/>
          </p:cNvSpPr>
          <p:nvPr/>
        </p:nvSpPr>
        <p:spPr bwMode="auto">
          <a:xfrm>
            <a:off x="33686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68" name="Oval 344"/>
          <p:cNvSpPr>
            <a:spLocks noChangeArrowheads="1"/>
          </p:cNvSpPr>
          <p:nvPr/>
        </p:nvSpPr>
        <p:spPr bwMode="auto">
          <a:xfrm>
            <a:off x="56546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69" name="Oval 345"/>
          <p:cNvSpPr>
            <a:spLocks noChangeArrowheads="1"/>
          </p:cNvSpPr>
          <p:nvPr/>
        </p:nvSpPr>
        <p:spPr bwMode="auto">
          <a:xfrm>
            <a:off x="6721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70" name="Oval 346"/>
          <p:cNvSpPr>
            <a:spLocks noChangeArrowheads="1"/>
          </p:cNvSpPr>
          <p:nvPr/>
        </p:nvSpPr>
        <p:spPr bwMode="auto">
          <a:xfrm>
            <a:off x="5502275"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71" name="Oval 347"/>
          <p:cNvSpPr>
            <a:spLocks noChangeArrowheads="1"/>
          </p:cNvSpPr>
          <p:nvPr/>
        </p:nvSpPr>
        <p:spPr bwMode="auto">
          <a:xfrm>
            <a:off x="4587875"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72" name="Oval 348"/>
          <p:cNvSpPr>
            <a:spLocks noChangeArrowheads="1"/>
          </p:cNvSpPr>
          <p:nvPr/>
        </p:nvSpPr>
        <p:spPr bwMode="auto">
          <a:xfrm>
            <a:off x="73310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73" name="Oval 349"/>
          <p:cNvSpPr>
            <a:spLocks noChangeArrowheads="1"/>
          </p:cNvSpPr>
          <p:nvPr/>
        </p:nvSpPr>
        <p:spPr bwMode="auto">
          <a:xfrm>
            <a:off x="61118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74" name="Oval 350"/>
          <p:cNvSpPr>
            <a:spLocks noChangeArrowheads="1"/>
          </p:cNvSpPr>
          <p:nvPr/>
        </p:nvSpPr>
        <p:spPr bwMode="auto">
          <a:xfrm>
            <a:off x="47402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75" name="Oval 351"/>
          <p:cNvSpPr>
            <a:spLocks noChangeArrowheads="1"/>
          </p:cNvSpPr>
          <p:nvPr/>
        </p:nvSpPr>
        <p:spPr bwMode="auto">
          <a:xfrm>
            <a:off x="77882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76" name="Oval 352"/>
          <p:cNvSpPr>
            <a:spLocks noChangeArrowheads="1"/>
          </p:cNvSpPr>
          <p:nvPr/>
        </p:nvSpPr>
        <p:spPr bwMode="auto">
          <a:xfrm>
            <a:off x="64166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77" name="Oval 353"/>
          <p:cNvSpPr>
            <a:spLocks noChangeArrowheads="1"/>
          </p:cNvSpPr>
          <p:nvPr/>
        </p:nvSpPr>
        <p:spPr bwMode="auto">
          <a:xfrm>
            <a:off x="58070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78" name="Oval 354"/>
          <p:cNvSpPr>
            <a:spLocks noChangeArrowheads="1"/>
          </p:cNvSpPr>
          <p:nvPr/>
        </p:nvSpPr>
        <p:spPr bwMode="auto">
          <a:xfrm>
            <a:off x="36734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79" name="Oval 355"/>
          <p:cNvSpPr>
            <a:spLocks noChangeArrowheads="1"/>
          </p:cNvSpPr>
          <p:nvPr/>
        </p:nvSpPr>
        <p:spPr bwMode="auto">
          <a:xfrm>
            <a:off x="44354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80" name="Oval 356"/>
          <p:cNvSpPr>
            <a:spLocks noChangeArrowheads="1"/>
          </p:cNvSpPr>
          <p:nvPr/>
        </p:nvSpPr>
        <p:spPr bwMode="auto">
          <a:xfrm>
            <a:off x="38258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81" name="Oval 357"/>
          <p:cNvSpPr>
            <a:spLocks noChangeArrowheads="1"/>
          </p:cNvSpPr>
          <p:nvPr/>
        </p:nvSpPr>
        <p:spPr bwMode="auto">
          <a:xfrm>
            <a:off x="39782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82" name="Oval 358"/>
          <p:cNvSpPr>
            <a:spLocks noChangeArrowheads="1"/>
          </p:cNvSpPr>
          <p:nvPr/>
        </p:nvSpPr>
        <p:spPr bwMode="auto">
          <a:xfrm>
            <a:off x="41306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83" name="Oval 359"/>
          <p:cNvSpPr>
            <a:spLocks noChangeArrowheads="1"/>
          </p:cNvSpPr>
          <p:nvPr/>
        </p:nvSpPr>
        <p:spPr bwMode="auto">
          <a:xfrm>
            <a:off x="44354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84" name="Oval 360"/>
          <p:cNvSpPr>
            <a:spLocks noChangeArrowheads="1"/>
          </p:cNvSpPr>
          <p:nvPr/>
        </p:nvSpPr>
        <p:spPr bwMode="auto">
          <a:xfrm>
            <a:off x="4435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85" name="Oval 361"/>
          <p:cNvSpPr>
            <a:spLocks noChangeArrowheads="1"/>
          </p:cNvSpPr>
          <p:nvPr/>
        </p:nvSpPr>
        <p:spPr bwMode="auto">
          <a:xfrm>
            <a:off x="44354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86" name="Oval 362"/>
          <p:cNvSpPr>
            <a:spLocks noChangeArrowheads="1"/>
          </p:cNvSpPr>
          <p:nvPr/>
        </p:nvSpPr>
        <p:spPr bwMode="auto">
          <a:xfrm>
            <a:off x="44354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87" name="Oval 363"/>
          <p:cNvSpPr>
            <a:spLocks noChangeArrowheads="1"/>
          </p:cNvSpPr>
          <p:nvPr/>
        </p:nvSpPr>
        <p:spPr bwMode="auto">
          <a:xfrm>
            <a:off x="44354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88" name="Oval 364"/>
          <p:cNvSpPr>
            <a:spLocks noChangeArrowheads="1"/>
          </p:cNvSpPr>
          <p:nvPr/>
        </p:nvSpPr>
        <p:spPr bwMode="auto">
          <a:xfrm>
            <a:off x="36734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89" name="Oval 365"/>
          <p:cNvSpPr>
            <a:spLocks noChangeArrowheads="1"/>
          </p:cNvSpPr>
          <p:nvPr/>
        </p:nvSpPr>
        <p:spPr bwMode="auto">
          <a:xfrm>
            <a:off x="3673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90" name="Oval 366"/>
          <p:cNvSpPr>
            <a:spLocks noChangeArrowheads="1"/>
          </p:cNvSpPr>
          <p:nvPr/>
        </p:nvSpPr>
        <p:spPr bwMode="auto">
          <a:xfrm>
            <a:off x="39782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91" name="Oval 367"/>
          <p:cNvSpPr>
            <a:spLocks noChangeArrowheads="1"/>
          </p:cNvSpPr>
          <p:nvPr/>
        </p:nvSpPr>
        <p:spPr bwMode="auto">
          <a:xfrm>
            <a:off x="39782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92" name="Oval 368"/>
          <p:cNvSpPr>
            <a:spLocks noChangeArrowheads="1"/>
          </p:cNvSpPr>
          <p:nvPr/>
        </p:nvSpPr>
        <p:spPr bwMode="auto">
          <a:xfrm>
            <a:off x="6721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93" name="Oval 369"/>
          <p:cNvSpPr>
            <a:spLocks noChangeArrowheads="1"/>
          </p:cNvSpPr>
          <p:nvPr/>
        </p:nvSpPr>
        <p:spPr bwMode="auto">
          <a:xfrm>
            <a:off x="35210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94" name="Oval 370"/>
          <p:cNvSpPr>
            <a:spLocks noChangeArrowheads="1"/>
          </p:cNvSpPr>
          <p:nvPr/>
        </p:nvSpPr>
        <p:spPr bwMode="auto">
          <a:xfrm>
            <a:off x="48926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95" name="Oval 371"/>
          <p:cNvSpPr>
            <a:spLocks noChangeArrowheads="1"/>
          </p:cNvSpPr>
          <p:nvPr/>
        </p:nvSpPr>
        <p:spPr bwMode="auto">
          <a:xfrm>
            <a:off x="56546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96" name="Oval 372"/>
          <p:cNvSpPr>
            <a:spLocks noChangeArrowheads="1"/>
          </p:cNvSpPr>
          <p:nvPr/>
        </p:nvSpPr>
        <p:spPr bwMode="auto">
          <a:xfrm>
            <a:off x="5197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97" name="Oval 373"/>
          <p:cNvSpPr>
            <a:spLocks noChangeArrowheads="1"/>
          </p:cNvSpPr>
          <p:nvPr/>
        </p:nvSpPr>
        <p:spPr bwMode="auto">
          <a:xfrm>
            <a:off x="51974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98" name="Oval 374"/>
          <p:cNvSpPr>
            <a:spLocks noChangeArrowheads="1"/>
          </p:cNvSpPr>
          <p:nvPr/>
        </p:nvSpPr>
        <p:spPr bwMode="auto">
          <a:xfrm>
            <a:off x="2911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499" name="Oval 375"/>
          <p:cNvSpPr>
            <a:spLocks noChangeArrowheads="1"/>
          </p:cNvSpPr>
          <p:nvPr/>
        </p:nvSpPr>
        <p:spPr bwMode="auto">
          <a:xfrm>
            <a:off x="51974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00" name="Oval 376"/>
          <p:cNvSpPr>
            <a:spLocks noChangeArrowheads="1"/>
          </p:cNvSpPr>
          <p:nvPr/>
        </p:nvSpPr>
        <p:spPr bwMode="auto">
          <a:xfrm>
            <a:off x="45878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01" name="Oval 377"/>
          <p:cNvSpPr>
            <a:spLocks noChangeArrowheads="1"/>
          </p:cNvSpPr>
          <p:nvPr/>
        </p:nvSpPr>
        <p:spPr bwMode="auto">
          <a:xfrm>
            <a:off x="47402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02" name="Oval 378"/>
          <p:cNvSpPr>
            <a:spLocks noChangeArrowheads="1"/>
          </p:cNvSpPr>
          <p:nvPr/>
        </p:nvSpPr>
        <p:spPr bwMode="auto">
          <a:xfrm>
            <a:off x="47402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03" name="Oval 379"/>
          <p:cNvSpPr>
            <a:spLocks noChangeArrowheads="1"/>
          </p:cNvSpPr>
          <p:nvPr/>
        </p:nvSpPr>
        <p:spPr bwMode="auto">
          <a:xfrm>
            <a:off x="42830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04" name="Oval 380"/>
          <p:cNvSpPr>
            <a:spLocks noChangeArrowheads="1"/>
          </p:cNvSpPr>
          <p:nvPr/>
        </p:nvSpPr>
        <p:spPr bwMode="auto">
          <a:xfrm>
            <a:off x="4435475"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05" name="Oval 381"/>
          <p:cNvSpPr>
            <a:spLocks noChangeArrowheads="1"/>
          </p:cNvSpPr>
          <p:nvPr/>
        </p:nvSpPr>
        <p:spPr bwMode="auto">
          <a:xfrm>
            <a:off x="47402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06" name="Oval 382"/>
          <p:cNvSpPr>
            <a:spLocks noChangeArrowheads="1"/>
          </p:cNvSpPr>
          <p:nvPr/>
        </p:nvSpPr>
        <p:spPr bwMode="auto">
          <a:xfrm>
            <a:off x="48926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07" name="Oval 383"/>
          <p:cNvSpPr>
            <a:spLocks noChangeArrowheads="1"/>
          </p:cNvSpPr>
          <p:nvPr/>
        </p:nvSpPr>
        <p:spPr bwMode="auto">
          <a:xfrm>
            <a:off x="50450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08" name="Oval 384"/>
          <p:cNvSpPr>
            <a:spLocks noChangeArrowheads="1"/>
          </p:cNvSpPr>
          <p:nvPr/>
        </p:nvSpPr>
        <p:spPr bwMode="auto">
          <a:xfrm>
            <a:off x="48926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09" name="Oval 385"/>
          <p:cNvSpPr>
            <a:spLocks noChangeArrowheads="1"/>
          </p:cNvSpPr>
          <p:nvPr/>
        </p:nvSpPr>
        <p:spPr bwMode="auto">
          <a:xfrm>
            <a:off x="45878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10" name="Oval 386"/>
          <p:cNvSpPr>
            <a:spLocks noChangeArrowheads="1"/>
          </p:cNvSpPr>
          <p:nvPr/>
        </p:nvSpPr>
        <p:spPr bwMode="auto">
          <a:xfrm>
            <a:off x="4435475"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11" name="Oval 387"/>
          <p:cNvSpPr>
            <a:spLocks noChangeArrowheads="1"/>
          </p:cNvSpPr>
          <p:nvPr/>
        </p:nvSpPr>
        <p:spPr bwMode="auto">
          <a:xfrm>
            <a:off x="53498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12" name="Oval 388"/>
          <p:cNvSpPr>
            <a:spLocks noChangeArrowheads="1"/>
          </p:cNvSpPr>
          <p:nvPr/>
        </p:nvSpPr>
        <p:spPr bwMode="auto">
          <a:xfrm>
            <a:off x="55022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13" name="Oval 389"/>
          <p:cNvSpPr>
            <a:spLocks noChangeArrowheads="1"/>
          </p:cNvSpPr>
          <p:nvPr/>
        </p:nvSpPr>
        <p:spPr bwMode="auto">
          <a:xfrm>
            <a:off x="51974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14" name="Oval 390"/>
          <p:cNvSpPr>
            <a:spLocks noChangeArrowheads="1"/>
          </p:cNvSpPr>
          <p:nvPr/>
        </p:nvSpPr>
        <p:spPr bwMode="auto">
          <a:xfrm>
            <a:off x="33686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15" name="Oval 391"/>
          <p:cNvSpPr>
            <a:spLocks noChangeArrowheads="1"/>
          </p:cNvSpPr>
          <p:nvPr/>
        </p:nvSpPr>
        <p:spPr bwMode="auto">
          <a:xfrm>
            <a:off x="47402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16" name="Oval 392"/>
          <p:cNvSpPr>
            <a:spLocks noChangeArrowheads="1"/>
          </p:cNvSpPr>
          <p:nvPr/>
        </p:nvSpPr>
        <p:spPr bwMode="auto">
          <a:xfrm>
            <a:off x="53498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17" name="Oval 393"/>
          <p:cNvSpPr>
            <a:spLocks noChangeArrowheads="1"/>
          </p:cNvSpPr>
          <p:nvPr/>
        </p:nvSpPr>
        <p:spPr bwMode="auto">
          <a:xfrm>
            <a:off x="47402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18" name="Oval 394"/>
          <p:cNvSpPr>
            <a:spLocks noChangeArrowheads="1"/>
          </p:cNvSpPr>
          <p:nvPr/>
        </p:nvSpPr>
        <p:spPr bwMode="auto">
          <a:xfrm>
            <a:off x="5959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19" name="Oval 395"/>
          <p:cNvSpPr>
            <a:spLocks noChangeArrowheads="1"/>
          </p:cNvSpPr>
          <p:nvPr/>
        </p:nvSpPr>
        <p:spPr bwMode="auto">
          <a:xfrm>
            <a:off x="48926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20" name="Oval 396"/>
          <p:cNvSpPr>
            <a:spLocks noChangeArrowheads="1"/>
          </p:cNvSpPr>
          <p:nvPr/>
        </p:nvSpPr>
        <p:spPr bwMode="auto">
          <a:xfrm>
            <a:off x="45878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21" name="Oval 397"/>
          <p:cNvSpPr>
            <a:spLocks noChangeArrowheads="1"/>
          </p:cNvSpPr>
          <p:nvPr/>
        </p:nvSpPr>
        <p:spPr bwMode="auto">
          <a:xfrm>
            <a:off x="45878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22" name="Oval 398"/>
          <p:cNvSpPr>
            <a:spLocks noChangeArrowheads="1"/>
          </p:cNvSpPr>
          <p:nvPr/>
        </p:nvSpPr>
        <p:spPr bwMode="auto">
          <a:xfrm>
            <a:off x="38258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23" name="Oval 399"/>
          <p:cNvSpPr>
            <a:spLocks noChangeArrowheads="1"/>
          </p:cNvSpPr>
          <p:nvPr/>
        </p:nvSpPr>
        <p:spPr bwMode="auto">
          <a:xfrm>
            <a:off x="56546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24" name="Oval 400"/>
          <p:cNvSpPr>
            <a:spLocks noChangeArrowheads="1"/>
          </p:cNvSpPr>
          <p:nvPr/>
        </p:nvSpPr>
        <p:spPr bwMode="auto">
          <a:xfrm>
            <a:off x="33686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25" name="Oval 401"/>
          <p:cNvSpPr>
            <a:spLocks noChangeArrowheads="1"/>
          </p:cNvSpPr>
          <p:nvPr/>
        </p:nvSpPr>
        <p:spPr bwMode="auto">
          <a:xfrm>
            <a:off x="36734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26" name="Oval 402"/>
          <p:cNvSpPr>
            <a:spLocks noChangeArrowheads="1"/>
          </p:cNvSpPr>
          <p:nvPr/>
        </p:nvSpPr>
        <p:spPr bwMode="auto">
          <a:xfrm>
            <a:off x="41306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27" name="Oval 403"/>
          <p:cNvSpPr>
            <a:spLocks noChangeArrowheads="1"/>
          </p:cNvSpPr>
          <p:nvPr/>
        </p:nvSpPr>
        <p:spPr bwMode="auto">
          <a:xfrm>
            <a:off x="39782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28" name="Oval 404"/>
          <p:cNvSpPr>
            <a:spLocks noChangeArrowheads="1"/>
          </p:cNvSpPr>
          <p:nvPr/>
        </p:nvSpPr>
        <p:spPr bwMode="auto">
          <a:xfrm>
            <a:off x="45878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29" name="Oval 405"/>
          <p:cNvSpPr>
            <a:spLocks noChangeArrowheads="1"/>
          </p:cNvSpPr>
          <p:nvPr/>
        </p:nvSpPr>
        <p:spPr bwMode="auto">
          <a:xfrm>
            <a:off x="45878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30" name="Oval 406"/>
          <p:cNvSpPr>
            <a:spLocks noChangeArrowheads="1"/>
          </p:cNvSpPr>
          <p:nvPr/>
        </p:nvSpPr>
        <p:spPr bwMode="auto">
          <a:xfrm>
            <a:off x="53498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31" name="Oval 407"/>
          <p:cNvSpPr>
            <a:spLocks noChangeArrowheads="1"/>
          </p:cNvSpPr>
          <p:nvPr/>
        </p:nvSpPr>
        <p:spPr bwMode="auto">
          <a:xfrm>
            <a:off x="33686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32" name="Oval 408"/>
          <p:cNvSpPr>
            <a:spLocks noChangeArrowheads="1"/>
          </p:cNvSpPr>
          <p:nvPr/>
        </p:nvSpPr>
        <p:spPr bwMode="auto">
          <a:xfrm>
            <a:off x="33686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33" name="Oval 409"/>
          <p:cNvSpPr>
            <a:spLocks noChangeArrowheads="1"/>
          </p:cNvSpPr>
          <p:nvPr/>
        </p:nvSpPr>
        <p:spPr bwMode="auto">
          <a:xfrm>
            <a:off x="38258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34" name="Oval 410"/>
          <p:cNvSpPr>
            <a:spLocks noChangeArrowheads="1"/>
          </p:cNvSpPr>
          <p:nvPr/>
        </p:nvSpPr>
        <p:spPr bwMode="auto">
          <a:xfrm>
            <a:off x="39782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35" name="Oval 411"/>
          <p:cNvSpPr>
            <a:spLocks noChangeArrowheads="1"/>
          </p:cNvSpPr>
          <p:nvPr/>
        </p:nvSpPr>
        <p:spPr bwMode="auto">
          <a:xfrm>
            <a:off x="61118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36" name="Oval 412"/>
          <p:cNvSpPr>
            <a:spLocks noChangeArrowheads="1"/>
          </p:cNvSpPr>
          <p:nvPr/>
        </p:nvSpPr>
        <p:spPr bwMode="auto">
          <a:xfrm>
            <a:off x="47402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37" name="Oval 413"/>
          <p:cNvSpPr>
            <a:spLocks noChangeArrowheads="1"/>
          </p:cNvSpPr>
          <p:nvPr/>
        </p:nvSpPr>
        <p:spPr bwMode="auto">
          <a:xfrm>
            <a:off x="4130675"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38" name="Oval 414"/>
          <p:cNvSpPr>
            <a:spLocks noChangeArrowheads="1"/>
          </p:cNvSpPr>
          <p:nvPr/>
        </p:nvSpPr>
        <p:spPr bwMode="auto">
          <a:xfrm>
            <a:off x="4435475"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39" name="Oval 415"/>
          <p:cNvSpPr>
            <a:spLocks noChangeArrowheads="1"/>
          </p:cNvSpPr>
          <p:nvPr/>
        </p:nvSpPr>
        <p:spPr bwMode="auto">
          <a:xfrm>
            <a:off x="35210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40" name="Oval 416"/>
          <p:cNvSpPr>
            <a:spLocks noChangeArrowheads="1"/>
          </p:cNvSpPr>
          <p:nvPr/>
        </p:nvSpPr>
        <p:spPr bwMode="auto">
          <a:xfrm>
            <a:off x="38258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41" name="Oval 417"/>
          <p:cNvSpPr>
            <a:spLocks noChangeArrowheads="1"/>
          </p:cNvSpPr>
          <p:nvPr/>
        </p:nvSpPr>
        <p:spPr bwMode="auto">
          <a:xfrm>
            <a:off x="62642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42" name="Oval 418"/>
          <p:cNvSpPr>
            <a:spLocks noChangeArrowheads="1"/>
          </p:cNvSpPr>
          <p:nvPr/>
        </p:nvSpPr>
        <p:spPr bwMode="auto">
          <a:xfrm>
            <a:off x="50450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43" name="Oval 419"/>
          <p:cNvSpPr>
            <a:spLocks noChangeArrowheads="1"/>
          </p:cNvSpPr>
          <p:nvPr/>
        </p:nvSpPr>
        <p:spPr bwMode="auto">
          <a:xfrm>
            <a:off x="50450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44" name="Oval 420"/>
          <p:cNvSpPr>
            <a:spLocks noChangeArrowheads="1"/>
          </p:cNvSpPr>
          <p:nvPr/>
        </p:nvSpPr>
        <p:spPr bwMode="auto">
          <a:xfrm>
            <a:off x="39782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45" name="Oval 421"/>
          <p:cNvSpPr>
            <a:spLocks noChangeArrowheads="1"/>
          </p:cNvSpPr>
          <p:nvPr/>
        </p:nvSpPr>
        <p:spPr bwMode="auto">
          <a:xfrm>
            <a:off x="29114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46" name="Oval 422"/>
          <p:cNvSpPr>
            <a:spLocks noChangeArrowheads="1"/>
          </p:cNvSpPr>
          <p:nvPr/>
        </p:nvSpPr>
        <p:spPr bwMode="auto">
          <a:xfrm>
            <a:off x="32162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47" name="Oval 423"/>
          <p:cNvSpPr>
            <a:spLocks noChangeArrowheads="1"/>
          </p:cNvSpPr>
          <p:nvPr/>
        </p:nvSpPr>
        <p:spPr bwMode="auto">
          <a:xfrm>
            <a:off x="33686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48" name="Oval 424"/>
          <p:cNvSpPr>
            <a:spLocks noChangeArrowheads="1"/>
          </p:cNvSpPr>
          <p:nvPr/>
        </p:nvSpPr>
        <p:spPr bwMode="auto">
          <a:xfrm>
            <a:off x="3978275"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49" name="Oval 425"/>
          <p:cNvSpPr>
            <a:spLocks noChangeArrowheads="1"/>
          </p:cNvSpPr>
          <p:nvPr/>
        </p:nvSpPr>
        <p:spPr bwMode="auto">
          <a:xfrm>
            <a:off x="4283075"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50" name="Oval 426"/>
          <p:cNvSpPr>
            <a:spLocks noChangeArrowheads="1"/>
          </p:cNvSpPr>
          <p:nvPr/>
        </p:nvSpPr>
        <p:spPr bwMode="auto">
          <a:xfrm>
            <a:off x="4587875"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51" name="Oval 427"/>
          <p:cNvSpPr>
            <a:spLocks noChangeArrowheads="1"/>
          </p:cNvSpPr>
          <p:nvPr/>
        </p:nvSpPr>
        <p:spPr bwMode="auto">
          <a:xfrm>
            <a:off x="4587875"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52" name="Oval 428"/>
          <p:cNvSpPr>
            <a:spLocks noChangeArrowheads="1"/>
          </p:cNvSpPr>
          <p:nvPr/>
        </p:nvSpPr>
        <p:spPr bwMode="auto">
          <a:xfrm>
            <a:off x="48926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53" name="Oval 429"/>
          <p:cNvSpPr>
            <a:spLocks noChangeArrowheads="1"/>
          </p:cNvSpPr>
          <p:nvPr/>
        </p:nvSpPr>
        <p:spPr bwMode="auto">
          <a:xfrm>
            <a:off x="50450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54" name="Oval 430"/>
          <p:cNvSpPr>
            <a:spLocks noChangeArrowheads="1"/>
          </p:cNvSpPr>
          <p:nvPr/>
        </p:nvSpPr>
        <p:spPr bwMode="auto">
          <a:xfrm>
            <a:off x="48926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55" name="Oval 431"/>
          <p:cNvSpPr>
            <a:spLocks noChangeArrowheads="1"/>
          </p:cNvSpPr>
          <p:nvPr/>
        </p:nvSpPr>
        <p:spPr bwMode="auto">
          <a:xfrm>
            <a:off x="50450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56" name="Oval 432"/>
          <p:cNvSpPr>
            <a:spLocks noChangeArrowheads="1"/>
          </p:cNvSpPr>
          <p:nvPr/>
        </p:nvSpPr>
        <p:spPr bwMode="auto">
          <a:xfrm>
            <a:off x="55022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57" name="Oval 433"/>
          <p:cNvSpPr>
            <a:spLocks noChangeArrowheads="1"/>
          </p:cNvSpPr>
          <p:nvPr/>
        </p:nvSpPr>
        <p:spPr bwMode="auto">
          <a:xfrm>
            <a:off x="58070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58" name="Oval 434"/>
          <p:cNvSpPr>
            <a:spLocks noChangeArrowheads="1"/>
          </p:cNvSpPr>
          <p:nvPr/>
        </p:nvSpPr>
        <p:spPr bwMode="auto">
          <a:xfrm>
            <a:off x="50450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59" name="Oval 435"/>
          <p:cNvSpPr>
            <a:spLocks noChangeArrowheads="1"/>
          </p:cNvSpPr>
          <p:nvPr/>
        </p:nvSpPr>
        <p:spPr bwMode="auto">
          <a:xfrm>
            <a:off x="4283075"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60" name="Oval 436"/>
          <p:cNvSpPr>
            <a:spLocks noChangeArrowheads="1"/>
          </p:cNvSpPr>
          <p:nvPr/>
        </p:nvSpPr>
        <p:spPr bwMode="auto">
          <a:xfrm>
            <a:off x="4740275"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61" name="Oval 438"/>
          <p:cNvSpPr>
            <a:spLocks noChangeArrowheads="1"/>
          </p:cNvSpPr>
          <p:nvPr/>
        </p:nvSpPr>
        <p:spPr bwMode="auto">
          <a:xfrm>
            <a:off x="4740275"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62" name="Oval 439"/>
          <p:cNvSpPr>
            <a:spLocks noChangeArrowheads="1"/>
          </p:cNvSpPr>
          <p:nvPr/>
        </p:nvSpPr>
        <p:spPr bwMode="auto">
          <a:xfrm>
            <a:off x="4587875"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63" name="Oval 440"/>
          <p:cNvSpPr>
            <a:spLocks noChangeArrowheads="1"/>
          </p:cNvSpPr>
          <p:nvPr/>
        </p:nvSpPr>
        <p:spPr bwMode="auto">
          <a:xfrm>
            <a:off x="4892675"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64" name="Oval 441"/>
          <p:cNvSpPr>
            <a:spLocks noChangeArrowheads="1"/>
          </p:cNvSpPr>
          <p:nvPr/>
        </p:nvSpPr>
        <p:spPr bwMode="auto">
          <a:xfrm>
            <a:off x="4740275"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65" name="Oval 442"/>
          <p:cNvSpPr>
            <a:spLocks noChangeArrowheads="1"/>
          </p:cNvSpPr>
          <p:nvPr/>
        </p:nvSpPr>
        <p:spPr bwMode="auto">
          <a:xfrm>
            <a:off x="4587875"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66" name="Oval 443"/>
          <p:cNvSpPr>
            <a:spLocks noChangeArrowheads="1"/>
          </p:cNvSpPr>
          <p:nvPr/>
        </p:nvSpPr>
        <p:spPr bwMode="auto">
          <a:xfrm>
            <a:off x="58070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67" name="Oval 444"/>
          <p:cNvSpPr>
            <a:spLocks noChangeArrowheads="1"/>
          </p:cNvSpPr>
          <p:nvPr/>
        </p:nvSpPr>
        <p:spPr bwMode="auto">
          <a:xfrm>
            <a:off x="71786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68" name="Oval 445"/>
          <p:cNvSpPr>
            <a:spLocks noChangeArrowheads="1"/>
          </p:cNvSpPr>
          <p:nvPr/>
        </p:nvSpPr>
        <p:spPr bwMode="auto">
          <a:xfrm>
            <a:off x="58070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69" name="Oval 446"/>
          <p:cNvSpPr>
            <a:spLocks noChangeArrowheads="1"/>
          </p:cNvSpPr>
          <p:nvPr/>
        </p:nvSpPr>
        <p:spPr bwMode="auto">
          <a:xfrm>
            <a:off x="36734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70" name="Oval 447"/>
          <p:cNvSpPr>
            <a:spLocks noChangeArrowheads="1"/>
          </p:cNvSpPr>
          <p:nvPr/>
        </p:nvSpPr>
        <p:spPr bwMode="auto">
          <a:xfrm>
            <a:off x="44354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71" name="Oval 448"/>
          <p:cNvSpPr>
            <a:spLocks noChangeArrowheads="1"/>
          </p:cNvSpPr>
          <p:nvPr/>
        </p:nvSpPr>
        <p:spPr bwMode="auto">
          <a:xfrm>
            <a:off x="38258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72" name="Oval 449"/>
          <p:cNvSpPr>
            <a:spLocks noChangeArrowheads="1"/>
          </p:cNvSpPr>
          <p:nvPr/>
        </p:nvSpPr>
        <p:spPr bwMode="auto">
          <a:xfrm>
            <a:off x="39782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73" name="Oval 450"/>
          <p:cNvSpPr>
            <a:spLocks noChangeArrowheads="1"/>
          </p:cNvSpPr>
          <p:nvPr/>
        </p:nvSpPr>
        <p:spPr bwMode="auto">
          <a:xfrm>
            <a:off x="44354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74" name="Oval 451"/>
          <p:cNvSpPr>
            <a:spLocks noChangeArrowheads="1"/>
          </p:cNvSpPr>
          <p:nvPr/>
        </p:nvSpPr>
        <p:spPr bwMode="auto">
          <a:xfrm>
            <a:off x="4435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75" name="Oval 452"/>
          <p:cNvSpPr>
            <a:spLocks noChangeArrowheads="1"/>
          </p:cNvSpPr>
          <p:nvPr/>
        </p:nvSpPr>
        <p:spPr bwMode="auto">
          <a:xfrm>
            <a:off x="44354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76" name="Oval 453"/>
          <p:cNvSpPr>
            <a:spLocks noChangeArrowheads="1"/>
          </p:cNvSpPr>
          <p:nvPr/>
        </p:nvSpPr>
        <p:spPr bwMode="auto">
          <a:xfrm>
            <a:off x="44354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77" name="Oval 454"/>
          <p:cNvSpPr>
            <a:spLocks noChangeArrowheads="1"/>
          </p:cNvSpPr>
          <p:nvPr/>
        </p:nvSpPr>
        <p:spPr bwMode="auto">
          <a:xfrm>
            <a:off x="44354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78" name="Oval 455"/>
          <p:cNvSpPr>
            <a:spLocks noChangeArrowheads="1"/>
          </p:cNvSpPr>
          <p:nvPr/>
        </p:nvSpPr>
        <p:spPr bwMode="auto">
          <a:xfrm>
            <a:off x="36734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79" name="Oval 456"/>
          <p:cNvSpPr>
            <a:spLocks noChangeArrowheads="1"/>
          </p:cNvSpPr>
          <p:nvPr/>
        </p:nvSpPr>
        <p:spPr bwMode="auto">
          <a:xfrm>
            <a:off x="3673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80" name="Oval 457"/>
          <p:cNvSpPr>
            <a:spLocks noChangeArrowheads="1"/>
          </p:cNvSpPr>
          <p:nvPr/>
        </p:nvSpPr>
        <p:spPr bwMode="auto">
          <a:xfrm>
            <a:off x="39782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81" name="Oval 458"/>
          <p:cNvSpPr>
            <a:spLocks noChangeArrowheads="1"/>
          </p:cNvSpPr>
          <p:nvPr/>
        </p:nvSpPr>
        <p:spPr bwMode="auto">
          <a:xfrm>
            <a:off x="39782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82" name="Oval 459"/>
          <p:cNvSpPr>
            <a:spLocks noChangeArrowheads="1"/>
          </p:cNvSpPr>
          <p:nvPr/>
        </p:nvSpPr>
        <p:spPr bwMode="auto">
          <a:xfrm>
            <a:off x="35210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83" name="Oval 460"/>
          <p:cNvSpPr>
            <a:spLocks noChangeArrowheads="1"/>
          </p:cNvSpPr>
          <p:nvPr/>
        </p:nvSpPr>
        <p:spPr bwMode="auto">
          <a:xfrm>
            <a:off x="48926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84" name="Oval 461"/>
          <p:cNvSpPr>
            <a:spLocks noChangeArrowheads="1"/>
          </p:cNvSpPr>
          <p:nvPr/>
        </p:nvSpPr>
        <p:spPr bwMode="auto">
          <a:xfrm>
            <a:off x="56546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85" name="Oval 462"/>
          <p:cNvSpPr>
            <a:spLocks noChangeArrowheads="1"/>
          </p:cNvSpPr>
          <p:nvPr/>
        </p:nvSpPr>
        <p:spPr bwMode="auto">
          <a:xfrm>
            <a:off x="5197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86" name="Oval 463"/>
          <p:cNvSpPr>
            <a:spLocks noChangeArrowheads="1"/>
          </p:cNvSpPr>
          <p:nvPr/>
        </p:nvSpPr>
        <p:spPr bwMode="auto">
          <a:xfrm>
            <a:off x="51974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87" name="Oval 464"/>
          <p:cNvSpPr>
            <a:spLocks noChangeArrowheads="1"/>
          </p:cNvSpPr>
          <p:nvPr/>
        </p:nvSpPr>
        <p:spPr bwMode="auto">
          <a:xfrm>
            <a:off x="2911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88" name="Oval 465"/>
          <p:cNvSpPr>
            <a:spLocks noChangeArrowheads="1"/>
          </p:cNvSpPr>
          <p:nvPr/>
        </p:nvSpPr>
        <p:spPr bwMode="auto">
          <a:xfrm>
            <a:off x="51974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89" name="Oval 466"/>
          <p:cNvSpPr>
            <a:spLocks noChangeArrowheads="1"/>
          </p:cNvSpPr>
          <p:nvPr/>
        </p:nvSpPr>
        <p:spPr bwMode="auto">
          <a:xfrm>
            <a:off x="45878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90" name="Oval 467"/>
          <p:cNvSpPr>
            <a:spLocks noChangeArrowheads="1"/>
          </p:cNvSpPr>
          <p:nvPr/>
        </p:nvSpPr>
        <p:spPr bwMode="auto">
          <a:xfrm>
            <a:off x="47402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91" name="Oval 468"/>
          <p:cNvSpPr>
            <a:spLocks noChangeArrowheads="1"/>
          </p:cNvSpPr>
          <p:nvPr/>
        </p:nvSpPr>
        <p:spPr bwMode="auto">
          <a:xfrm>
            <a:off x="47402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92" name="Oval 469"/>
          <p:cNvSpPr>
            <a:spLocks noChangeArrowheads="1"/>
          </p:cNvSpPr>
          <p:nvPr/>
        </p:nvSpPr>
        <p:spPr bwMode="auto">
          <a:xfrm>
            <a:off x="41306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93" name="Oval 470"/>
          <p:cNvSpPr>
            <a:spLocks noChangeArrowheads="1"/>
          </p:cNvSpPr>
          <p:nvPr/>
        </p:nvSpPr>
        <p:spPr bwMode="auto">
          <a:xfrm>
            <a:off x="4435475"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94" name="Oval 471"/>
          <p:cNvSpPr>
            <a:spLocks noChangeArrowheads="1"/>
          </p:cNvSpPr>
          <p:nvPr/>
        </p:nvSpPr>
        <p:spPr bwMode="auto">
          <a:xfrm>
            <a:off x="47402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95" name="Oval 472"/>
          <p:cNvSpPr>
            <a:spLocks noChangeArrowheads="1"/>
          </p:cNvSpPr>
          <p:nvPr/>
        </p:nvSpPr>
        <p:spPr bwMode="auto">
          <a:xfrm>
            <a:off x="48926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96" name="Oval 473"/>
          <p:cNvSpPr>
            <a:spLocks noChangeArrowheads="1"/>
          </p:cNvSpPr>
          <p:nvPr/>
        </p:nvSpPr>
        <p:spPr bwMode="auto">
          <a:xfrm>
            <a:off x="50450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97" name="Oval 474"/>
          <p:cNvSpPr>
            <a:spLocks noChangeArrowheads="1"/>
          </p:cNvSpPr>
          <p:nvPr/>
        </p:nvSpPr>
        <p:spPr bwMode="auto">
          <a:xfrm>
            <a:off x="48926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98" name="Oval 475"/>
          <p:cNvSpPr>
            <a:spLocks noChangeArrowheads="1"/>
          </p:cNvSpPr>
          <p:nvPr/>
        </p:nvSpPr>
        <p:spPr bwMode="auto">
          <a:xfrm>
            <a:off x="45878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599" name="Oval 476"/>
          <p:cNvSpPr>
            <a:spLocks noChangeArrowheads="1"/>
          </p:cNvSpPr>
          <p:nvPr/>
        </p:nvSpPr>
        <p:spPr bwMode="auto">
          <a:xfrm>
            <a:off x="4435475"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00" name="Oval 477"/>
          <p:cNvSpPr>
            <a:spLocks noChangeArrowheads="1"/>
          </p:cNvSpPr>
          <p:nvPr/>
        </p:nvSpPr>
        <p:spPr bwMode="auto">
          <a:xfrm>
            <a:off x="53498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01" name="Oval 478"/>
          <p:cNvSpPr>
            <a:spLocks noChangeArrowheads="1"/>
          </p:cNvSpPr>
          <p:nvPr/>
        </p:nvSpPr>
        <p:spPr bwMode="auto">
          <a:xfrm>
            <a:off x="55022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02" name="Oval 479"/>
          <p:cNvSpPr>
            <a:spLocks noChangeArrowheads="1"/>
          </p:cNvSpPr>
          <p:nvPr/>
        </p:nvSpPr>
        <p:spPr bwMode="auto">
          <a:xfrm>
            <a:off x="51974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03" name="Oval 480"/>
          <p:cNvSpPr>
            <a:spLocks noChangeArrowheads="1"/>
          </p:cNvSpPr>
          <p:nvPr/>
        </p:nvSpPr>
        <p:spPr bwMode="auto">
          <a:xfrm>
            <a:off x="33686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04" name="Oval 481"/>
          <p:cNvSpPr>
            <a:spLocks noChangeArrowheads="1"/>
          </p:cNvSpPr>
          <p:nvPr/>
        </p:nvSpPr>
        <p:spPr bwMode="auto">
          <a:xfrm>
            <a:off x="42830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05" name="Oval 482"/>
          <p:cNvSpPr>
            <a:spLocks noChangeArrowheads="1"/>
          </p:cNvSpPr>
          <p:nvPr/>
        </p:nvSpPr>
        <p:spPr bwMode="auto">
          <a:xfrm>
            <a:off x="47402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06" name="Oval 483"/>
          <p:cNvSpPr>
            <a:spLocks noChangeArrowheads="1"/>
          </p:cNvSpPr>
          <p:nvPr/>
        </p:nvSpPr>
        <p:spPr bwMode="auto">
          <a:xfrm>
            <a:off x="53498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07" name="Oval 484"/>
          <p:cNvSpPr>
            <a:spLocks noChangeArrowheads="1"/>
          </p:cNvSpPr>
          <p:nvPr/>
        </p:nvSpPr>
        <p:spPr bwMode="auto">
          <a:xfrm>
            <a:off x="47402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08" name="Oval 485"/>
          <p:cNvSpPr>
            <a:spLocks noChangeArrowheads="1"/>
          </p:cNvSpPr>
          <p:nvPr/>
        </p:nvSpPr>
        <p:spPr bwMode="auto">
          <a:xfrm>
            <a:off x="5959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09" name="Oval 486"/>
          <p:cNvSpPr>
            <a:spLocks noChangeArrowheads="1"/>
          </p:cNvSpPr>
          <p:nvPr/>
        </p:nvSpPr>
        <p:spPr bwMode="auto">
          <a:xfrm>
            <a:off x="48926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10" name="Oval 487"/>
          <p:cNvSpPr>
            <a:spLocks noChangeArrowheads="1"/>
          </p:cNvSpPr>
          <p:nvPr/>
        </p:nvSpPr>
        <p:spPr bwMode="auto">
          <a:xfrm>
            <a:off x="45878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11" name="Oval 488"/>
          <p:cNvSpPr>
            <a:spLocks noChangeArrowheads="1"/>
          </p:cNvSpPr>
          <p:nvPr/>
        </p:nvSpPr>
        <p:spPr bwMode="auto">
          <a:xfrm>
            <a:off x="45878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12" name="Oval 489"/>
          <p:cNvSpPr>
            <a:spLocks noChangeArrowheads="1"/>
          </p:cNvSpPr>
          <p:nvPr/>
        </p:nvSpPr>
        <p:spPr bwMode="auto">
          <a:xfrm>
            <a:off x="38258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13" name="Oval 490"/>
          <p:cNvSpPr>
            <a:spLocks noChangeArrowheads="1"/>
          </p:cNvSpPr>
          <p:nvPr/>
        </p:nvSpPr>
        <p:spPr bwMode="auto">
          <a:xfrm>
            <a:off x="56546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14" name="Oval 491"/>
          <p:cNvSpPr>
            <a:spLocks noChangeArrowheads="1"/>
          </p:cNvSpPr>
          <p:nvPr/>
        </p:nvSpPr>
        <p:spPr bwMode="auto">
          <a:xfrm>
            <a:off x="33686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15" name="Oval 492"/>
          <p:cNvSpPr>
            <a:spLocks noChangeArrowheads="1"/>
          </p:cNvSpPr>
          <p:nvPr/>
        </p:nvSpPr>
        <p:spPr bwMode="auto">
          <a:xfrm>
            <a:off x="36734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16" name="Oval 493"/>
          <p:cNvSpPr>
            <a:spLocks noChangeArrowheads="1"/>
          </p:cNvSpPr>
          <p:nvPr/>
        </p:nvSpPr>
        <p:spPr bwMode="auto">
          <a:xfrm>
            <a:off x="39782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17" name="Oval 494"/>
          <p:cNvSpPr>
            <a:spLocks noChangeArrowheads="1"/>
          </p:cNvSpPr>
          <p:nvPr/>
        </p:nvSpPr>
        <p:spPr bwMode="auto">
          <a:xfrm>
            <a:off x="45878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18" name="Oval 495"/>
          <p:cNvSpPr>
            <a:spLocks noChangeArrowheads="1"/>
          </p:cNvSpPr>
          <p:nvPr/>
        </p:nvSpPr>
        <p:spPr bwMode="auto">
          <a:xfrm>
            <a:off x="45878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19" name="Oval 496"/>
          <p:cNvSpPr>
            <a:spLocks noChangeArrowheads="1"/>
          </p:cNvSpPr>
          <p:nvPr/>
        </p:nvSpPr>
        <p:spPr bwMode="auto">
          <a:xfrm>
            <a:off x="53498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20" name="Oval 497"/>
          <p:cNvSpPr>
            <a:spLocks noChangeArrowheads="1"/>
          </p:cNvSpPr>
          <p:nvPr/>
        </p:nvSpPr>
        <p:spPr bwMode="auto">
          <a:xfrm>
            <a:off x="32162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21" name="Oval 498"/>
          <p:cNvSpPr>
            <a:spLocks noChangeArrowheads="1"/>
          </p:cNvSpPr>
          <p:nvPr/>
        </p:nvSpPr>
        <p:spPr bwMode="auto">
          <a:xfrm>
            <a:off x="33686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22" name="Oval 499"/>
          <p:cNvSpPr>
            <a:spLocks noChangeArrowheads="1"/>
          </p:cNvSpPr>
          <p:nvPr/>
        </p:nvSpPr>
        <p:spPr bwMode="auto">
          <a:xfrm>
            <a:off x="33686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23" name="Oval 500"/>
          <p:cNvSpPr>
            <a:spLocks noChangeArrowheads="1"/>
          </p:cNvSpPr>
          <p:nvPr/>
        </p:nvSpPr>
        <p:spPr bwMode="auto">
          <a:xfrm>
            <a:off x="38258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24" name="Oval 501"/>
          <p:cNvSpPr>
            <a:spLocks noChangeArrowheads="1"/>
          </p:cNvSpPr>
          <p:nvPr/>
        </p:nvSpPr>
        <p:spPr bwMode="auto">
          <a:xfrm>
            <a:off x="39782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25" name="Oval 502"/>
          <p:cNvSpPr>
            <a:spLocks noChangeArrowheads="1"/>
          </p:cNvSpPr>
          <p:nvPr/>
        </p:nvSpPr>
        <p:spPr bwMode="auto">
          <a:xfrm>
            <a:off x="41306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26" name="Oval 503"/>
          <p:cNvSpPr>
            <a:spLocks noChangeArrowheads="1"/>
          </p:cNvSpPr>
          <p:nvPr/>
        </p:nvSpPr>
        <p:spPr bwMode="auto">
          <a:xfrm>
            <a:off x="61118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27" name="Oval 504"/>
          <p:cNvSpPr>
            <a:spLocks noChangeArrowheads="1"/>
          </p:cNvSpPr>
          <p:nvPr/>
        </p:nvSpPr>
        <p:spPr bwMode="auto">
          <a:xfrm>
            <a:off x="47402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28" name="Oval 505"/>
          <p:cNvSpPr>
            <a:spLocks noChangeArrowheads="1"/>
          </p:cNvSpPr>
          <p:nvPr/>
        </p:nvSpPr>
        <p:spPr bwMode="auto">
          <a:xfrm>
            <a:off x="4435475"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29" name="Oval 506"/>
          <p:cNvSpPr>
            <a:spLocks noChangeArrowheads="1"/>
          </p:cNvSpPr>
          <p:nvPr/>
        </p:nvSpPr>
        <p:spPr bwMode="auto">
          <a:xfrm>
            <a:off x="35210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30" name="Oval 507"/>
          <p:cNvSpPr>
            <a:spLocks noChangeArrowheads="1"/>
          </p:cNvSpPr>
          <p:nvPr/>
        </p:nvSpPr>
        <p:spPr bwMode="auto">
          <a:xfrm>
            <a:off x="38258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31" name="Oval 508"/>
          <p:cNvSpPr>
            <a:spLocks noChangeArrowheads="1"/>
          </p:cNvSpPr>
          <p:nvPr/>
        </p:nvSpPr>
        <p:spPr bwMode="auto">
          <a:xfrm>
            <a:off x="62642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32" name="Oval 509"/>
          <p:cNvSpPr>
            <a:spLocks noChangeArrowheads="1"/>
          </p:cNvSpPr>
          <p:nvPr/>
        </p:nvSpPr>
        <p:spPr bwMode="auto">
          <a:xfrm>
            <a:off x="50450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33" name="Oval 510"/>
          <p:cNvSpPr>
            <a:spLocks noChangeArrowheads="1"/>
          </p:cNvSpPr>
          <p:nvPr/>
        </p:nvSpPr>
        <p:spPr bwMode="auto">
          <a:xfrm>
            <a:off x="50450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34" name="Oval 511"/>
          <p:cNvSpPr>
            <a:spLocks noChangeArrowheads="1"/>
          </p:cNvSpPr>
          <p:nvPr/>
        </p:nvSpPr>
        <p:spPr bwMode="auto">
          <a:xfrm>
            <a:off x="42830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35" name="Oval 512"/>
          <p:cNvSpPr>
            <a:spLocks noChangeArrowheads="1"/>
          </p:cNvSpPr>
          <p:nvPr/>
        </p:nvSpPr>
        <p:spPr bwMode="auto">
          <a:xfrm>
            <a:off x="29114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36" name="Oval 513"/>
          <p:cNvSpPr>
            <a:spLocks noChangeArrowheads="1"/>
          </p:cNvSpPr>
          <p:nvPr/>
        </p:nvSpPr>
        <p:spPr bwMode="auto">
          <a:xfrm>
            <a:off x="58070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37" name="Oval 514"/>
          <p:cNvSpPr>
            <a:spLocks noChangeArrowheads="1"/>
          </p:cNvSpPr>
          <p:nvPr/>
        </p:nvSpPr>
        <p:spPr bwMode="auto">
          <a:xfrm>
            <a:off x="36734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38" name="Oval 515"/>
          <p:cNvSpPr>
            <a:spLocks noChangeArrowheads="1"/>
          </p:cNvSpPr>
          <p:nvPr/>
        </p:nvSpPr>
        <p:spPr bwMode="auto">
          <a:xfrm>
            <a:off x="44354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39" name="Oval 516"/>
          <p:cNvSpPr>
            <a:spLocks noChangeArrowheads="1"/>
          </p:cNvSpPr>
          <p:nvPr/>
        </p:nvSpPr>
        <p:spPr bwMode="auto">
          <a:xfrm>
            <a:off x="38258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40" name="Oval 517"/>
          <p:cNvSpPr>
            <a:spLocks noChangeArrowheads="1"/>
          </p:cNvSpPr>
          <p:nvPr/>
        </p:nvSpPr>
        <p:spPr bwMode="auto">
          <a:xfrm>
            <a:off x="39782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41" name="Oval 518"/>
          <p:cNvSpPr>
            <a:spLocks noChangeArrowheads="1"/>
          </p:cNvSpPr>
          <p:nvPr/>
        </p:nvSpPr>
        <p:spPr bwMode="auto">
          <a:xfrm>
            <a:off x="44354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42" name="Oval 519"/>
          <p:cNvSpPr>
            <a:spLocks noChangeArrowheads="1"/>
          </p:cNvSpPr>
          <p:nvPr/>
        </p:nvSpPr>
        <p:spPr bwMode="auto">
          <a:xfrm>
            <a:off x="4435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43" name="Oval 520"/>
          <p:cNvSpPr>
            <a:spLocks noChangeArrowheads="1"/>
          </p:cNvSpPr>
          <p:nvPr/>
        </p:nvSpPr>
        <p:spPr bwMode="auto">
          <a:xfrm>
            <a:off x="44354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44" name="Oval 521"/>
          <p:cNvSpPr>
            <a:spLocks noChangeArrowheads="1"/>
          </p:cNvSpPr>
          <p:nvPr/>
        </p:nvSpPr>
        <p:spPr bwMode="auto">
          <a:xfrm>
            <a:off x="44354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45" name="Oval 522"/>
          <p:cNvSpPr>
            <a:spLocks noChangeArrowheads="1"/>
          </p:cNvSpPr>
          <p:nvPr/>
        </p:nvSpPr>
        <p:spPr bwMode="auto">
          <a:xfrm>
            <a:off x="44354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46" name="Oval 523"/>
          <p:cNvSpPr>
            <a:spLocks noChangeArrowheads="1"/>
          </p:cNvSpPr>
          <p:nvPr/>
        </p:nvSpPr>
        <p:spPr bwMode="auto">
          <a:xfrm>
            <a:off x="36734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47" name="Oval 524"/>
          <p:cNvSpPr>
            <a:spLocks noChangeArrowheads="1"/>
          </p:cNvSpPr>
          <p:nvPr/>
        </p:nvSpPr>
        <p:spPr bwMode="auto">
          <a:xfrm>
            <a:off x="3673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48" name="Oval 525"/>
          <p:cNvSpPr>
            <a:spLocks noChangeArrowheads="1"/>
          </p:cNvSpPr>
          <p:nvPr/>
        </p:nvSpPr>
        <p:spPr bwMode="auto">
          <a:xfrm>
            <a:off x="39782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49" name="Oval 526"/>
          <p:cNvSpPr>
            <a:spLocks noChangeArrowheads="1"/>
          </p:cNvSpPr>
          <p:nvPr/>
        </p:nvSpPr>
        <p:spPr bwMode="auto">
          <a:xfrm>
            <a:off x="39782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50" name="Oval 527"/>
          <p:cNvSpPr>
            <a:spLocks noChangeArrowheads="1"/>
          </p:cNvSpPr>
          <p:nvPr/>
        </p:nvSpPr>
        <p:spPr bwMode="auto">
          <a:xfrm>
            <a:off x="35210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51" name="Oval 528"/>
          <p:cNvSpPr>
            <a:spLocks noChangeArrowheads="1"/>
          </p:cNvSpPr>
          <p:nvPr/>
        </p:nvSpPr>
        <p:spPr bwMode="auto">
          <a:xfrm>
            <a:off x="48926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52" name="Oval 529"/>
          <p:cNvSpPr>
            <a:spLocks noChangeArrowheads="1"/>
          </p:cNvSpPr>
          <p:nvPr/>
        </p:nvSpPr>
        <p:spPr bwMode="auto">
          <a:xfrm>
            <a:off x="56546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53" name="Oval 530"/>
          <p:cNvSpPr>
            <a:spLocks noChangeArrowheads="1"/>
          </p:cNvSpPr>
          <p:nvPr/>
        </p:nvSpPr>
        <p:spPr bwMode="auto">
          <a:xfrm>
            <a:off x="5197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54" name="Oval 531"/>
          <p:cNvSpPr>
            <a:spLocks noChangeArrowheads="1"/>
          </p:cNvSpPr>
          <p:nvPr/>
        </p:nvSpPr>
        <p:spPr bwMode="auto">
          <a:xfrm>
            <a:off x="51974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55" name="Oval 532"/>
          <p:cNvSpPr>
            <a:spLocks noChangeArrowheads="1"/>
          </p:cNvSpPr>
          <p:nvPr/>
        </p:nvSpPr>
        <p:spPr bwMode="auto">
          <a:xfrm>
            <a:off x="2911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56" name="Oval 533"/>
          <p:cNvSpPr>
            <a:spLocks noChangeArrowheads="1"/>
          </p:cNvSpPr>
          <p:nvPr/>
        </p:nvSpPr>
        <p:spPr bwMode="auto">
          <a:xfrm>
            <a:off x="51974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57" name="Oval 534"/>
          <p:cNvSpPr>
            <a:spLocks noChangeArrowheads="1"/>
          </p:cNvSpPr>
          <p:nvPr/>
        </p:nvSpPr>
        <p:spPr bwMode="auto">
          <a:xfrm>
            <a:off x="45878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58" name="Oval 535"/>
          <p:cNvSpPr>
            <a:spLocks noChangeArrowheads="1"/>
          </p:cNvSpPr>
          <p:nvPr/>
        </p:nvSpPr>
        <p:spPr bwMode="auto">
          <a:xfrm>
            <a:off x="47402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59" name="Oval 536"/>
          <p:cNvSpPr>
            <a:spLocks noChangeArrowheads="1"/>
          </p:cNvSpPr>
          <p:nvPr/>
        </p:nvSpPr>
        <p:spPr bwMode="auto">
          <a:xfrm>
            <a:off x="47402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60" name="Oval 537"/>
          <p:cNvSpPr>
            <a:spLocks noChangeArrowheads="1"/>
          </p:cNvSpPr>
          <p:nvPr/>
        </p:nvSpPr>
        <p:spPr bwMode="auto">
          <a:xfrm>
            <a:off x="4435475"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61" name="Oval 538"/>
          <p:cNvSpPr>
            <a:spLocks noChangeArrowheads="1"/>
          </p:cNvSpPr>
          <p:nvPr/>
        </p:nvSpPr>
        <p:spPr bwMode="auto">
          <a:xfrm>
            <a:off x="47402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62" name="Oval 539"/>
          <p:cNvSpPr>
            <a:spLocks noChangeArrowheads="1"/>
          </p:cNvSpPr>
          <p:nvPr/>
        </p:nvSpPr>
        <p:spPr bwMode="auto">
          <a:xfrm>
            <a:off x="48926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63" name="Oval 540"/>
          <p:cNvSpPr>
            <a:spLocks noChangeArrowheads="1"/>
          </p:cNvSpPr>
          <p:nvPr/>
        </p:nvSpPr>
        <p:spPr bwMode="auto">
          <a:xfrm>
            <a:off x="50450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64" name="Oval 541"/>
          <p:cNvSpPr>
            <a:spLocks noChangeArrowheads="1"/>
          </p:cNvSpPr>
          <p:nvPr/>
        </p:nvSpPr>
        <p:spPr bwMode="auto">
          <a:xfrm>
            <a:off x="48926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65" name="Oval 542"/>
          <p:cNvSpPr>
            <a:spLocks noChangeArrowheads="1"/>
          </p:cNvSpPr>
          <p:nvPr/>
        </p:nvSpPr>
        <p:spPr bwMode="auto">
          <a:xfrm>
            <a:off x="45878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66" name="Oval 543"/>
          <p:cNvSpPr>
            <a:spLocks noChangeArrowheads="1"/>
          </p:cNvSpPr>
          <p:nvPr/>
        </p:nvSpPr>
        <p:spPr bwMode="auto">
          <a:xfrm>
            <a:off x="4435475"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67" name="Oval 544"/>
          <p:cNvSpPr>
            <a:spLocks noChangeArrowheads="1"/>
          </p:cNvSpPr>
          <p:nvPr/>
        </p:nvSpPr>
        <p:spPr bwMode="auto">
          <a:xfrm>
            <a:off x="53498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68" name="Oval 545"/>
          <p:cNvSpPr>
            <a:spLocks noChangeArrowheads="1"/>
          </p:cNvSpPr>
          <p:nvPr/>
        </p:nvSpPr>
        <p:spPr bwMode="auto">
          <a:xfrm>
            <a:off x="55022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69" name="Oval 546"/>
          <p:cNvSpPr>
            <a:spLocks noChangeArrowheads="1"/>
          </p:cNvSpPr>
          <p:nvPr/>
        </p:nvSpPr>
        <p:spPr bwMode="auto">
          <a:xfrm>
            <a:off x="51974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70" name="Oval 547"/>
          <p:cNvSpPr>
            <a:spLocks noChangeArrowheads="1"/>
          </p:cNvSpPr>
          <p:nvPr/>
        </p:nvSpPr>
        <p:spPr bwMode="auto">
          <a:xfrm>
            <a:off x="33686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71" name="Oval 548"/>
          <p:cNvSpPr>
            <a:spLocks noChangeArrowheads="1"/>
          </p:cNvSpPr>
          <p:nvPr/>
        </p:nvSpPr>
        <p:spPr bwMode="auto">
          <a:xfrm>
            <a:off x="47402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72" name="Oval 549"/>
          <p:cNvSpPr>
            <a:spLocks noChangeArrowheads="1"/>
          </p:cNvSpPr>
          <p:nvPr/>
        </p:nvSpPr>
        <p:spPr bwMode="auto">
          <a:xfrm>
            <a:off x="53498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73" name="Oval 550"/>
          <p:cNvSpPr>
            <a:spLocks noChangeArrowheads="1"/>
          </p:cNvSpPr>
          <p:nvPr/>
        </p:nvSpPr>
        <p:spPr bwMode="auto">
          <a:xfrm>
            <a:off x="47402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74" name="Oval 551"/>
          <p:cNvSpPr>
            <a:spLocks noChangeArrowheads="1"/>
          </p:cNvSpPr>
          <p:nvPr/>
        </p:nvSpPr>
        <p:spPr bwMode="auto">
          <a:xfrm>
            <a:off x="5959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75" name="Oval 552"/>
          <p:cNvSpPr>
            <a:spLocks noChangeArrowheads="1"/>
          </p:cNvSpPr>
          <p:nvPr/>
        </p:nvSpPr>
        <p:spPr bwMode="auto">
          <a:xfrm>
            <a:off x="48926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76" name="Oval 553"/>
          <p:cNvSpPr>
            <a:spLocks noChangeArrowheads="1"/>
          </p:cNvSpPr>
          <p:nvPr/>
        </p:nvSpPr>
        <p:spPr bwMode="auto">
          <a:xfrm>
            <a:off x="45878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77" name="Oval 554"/>
          <p:cNvSpPr>
            <a:spLocks noChangeArrowheads="1"/>
          </p:cNvSpPr>
          <p:nvPr/>
        </p:nvSpPr>
        <p:spPr bwMode="auto">
          <a:xfrm>
            <a:off x="45878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78" name="Oval 555"/>
          <p:cNvSpPr>
            <a:spLocks noChangeArrowheads="1"/>
          </p:cNvSpPr>
          <p:nvPr/>
        </p:nvSpPr>
        <p:spPr bwMode="auto">
          <a:xfrm>
            <a:off x="38258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79" name="Oval 556"/>
          <p:cNvSpPr>
            <a:spLocks noChangeArrowheads="1"/>
          </p:cNvSpPr>
          <p:nvPr/>
        </p:nvSpPr>
        <p:spPr bwMode="auto">
          <a:xfrm>
            <a:off x="56546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80" name="Oval 557"/>
          <p:cNvSpPr>
            <a:spLocks noChangeArrowheads="1"/>
          </p:cNvSpPr>
          <p:nvPr/>
        </p:nvSpPr>
        <p:spPr bwMode="auto">
          <a:xfrm>
            <a:off x="58070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81" name="Oval 558"/>
          <p:cNvSpPr>
            <a:spLocks noChangeArrowheads="1"/>
          </p:cNvSpPr>
          <p:nvPr/>
        </p:nvSpPr>
        <p:spPr bwMode="auto">
          <a:xfrm>
            <a:off x="36734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82" name="Oval 559"/>
          <p:cNvSpPr>
            <a:spLocks noChangeArrowheads="1"/>
          </p:cNvSpPr>
          <p:nvPr/>
        </p:nvSpPr>
        <p:spPr bwMode="auto">
          <a:xfrm>
            <a:off x="4435475"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83" name="Oval 560"/>
          <p:cNvSpPr>
            <a:spLocks noChangeArrowheads="1"/>
          </p:cNvSpPr>
          <p:nvPr/>
        </p:nvSpPr>
        <p:spPr bwMode="auto">
          <a:xfrm>
            <a:off x="38258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84" name="Oval 561"/>
          <p:cNvSpPr>
            <a:spLocks noChangeArrowheads="1"/>
          </p:cNvSpPr>
          <p:nvPr/>
        </p:nvSpPr>
        <p:spPr bwMode="auto">
          <a:xfrm>
            <a:off x="44354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85" name="Oval 562"/>
          <p:cNvSpPr>
            <a:spLocks noChangeArrowheads="1"/>
          </p:cNvSpPr>
          <p:nvPr/>
        </p:nvSpPr>
        <p:spPr bwMode="auto">
          <a:xfrm>
            <a:off x="4435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86" name="Oval 563"/>
          <p:cNvSpPr>
            <a:spLocks noChangeArrowheads="1"/>
          </p:cNvSpPr>
          <p:nvPr/>
        </p:nvSpPr>
        <p:spPr bwMode="auto">
          <a:xfrm>
            <a:off x="44354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87" name="Oval 564"/>
          <p:cNvSpPr>
            <a:spLocks noChangeArrowheads="1"/>
          </p:cNvSpPr>
          <p:nvPr/>
        </p:nvSpPr>
        <p:spPr bwMode="auto">
          <a:xfrm>
            <a:off x="4435475"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88" name="Oval 565"/>
          <p:cNvSpPr>
            <a:spLocks noChangeArrowheads="1"/>
          </p:cNvSpPr>
          <p:nvPr/>
        </p:nvSpPr>
        <p:spPr bwMode="auto">
          <a:xfrm>
            <a:off x="4435475"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89" name="Oval 566"/>
          <p:cNvSpPr>
            <a:spLocks noChangeArrowheads="1"/>
          </p:cNvSpPr>
          <p:nvPr/>
        </p:nvSpPr>
        <p:spPr bwMode="auto">
          <a:xfrm>
            <a:off x="36734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90" name="Oval 567"/>
          <p:cNvSpPr>
            <a:spLocks noChangeArrowheads="1"/>
          </p:cNvSpPr>
          <p:nvPr/>
        </p:nvSpPr>
        <p:spPr bwMode="auto">
          <a:xfrm>
            <a:off x="3673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91" name="Oval 568"/>
          <p:cNvSpPr>
            <a:spLocks noChangeArrowheads="1"/>
          </p:cNvSpPr>
          <p:nvPr/>
        </p:nvSpPr>
        <p:spPr bwMode="auto">
          <a:xfrm>
            <a:off x="39782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92" name="Oval 569"/>
          <p:cNvSpPr>
            <a:spLocks noChangeArrowheads="1"/>
          </p:cNvSpPr>
          <p:nvPr/>
        </p:nvSpPr>
        <p:spPr bwMode="auto">
          <a:xfrm>
            <a:off x="39782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93" name="Oval 570"/>
          <p:cNvSpPr>
            <a:spLocks noChangeArrowheads="1"/>
          </p:cNvSpPr>
          <p:nvPr/>
        </p:nvSpPr>
        <p:spPr bwMode="auto">
          <a:xfrm>
            <a:off x="35210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94" name="Oval 571"/>
          <p:cNvSpPr>
            <a:spLocks noChangeArrowheads="1"/>
          </p:cNvSpPr>
          <p:nvPr/>
        </p:nvSpPr>
        <p:spPr bwMode="auto">
          <a:xfrm>
            <a:off x="48926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95" name="Oval 572"/>
          <p:cNvSpPr>
            <a:spLocks noChangeArrowheads="1"/>
          </p:cNvSpPr>
          <p:nvPr/>
        </p:nvSpPr>
        <p:spPr bwMode="auto">
          <a:xfrm>
            <a:off x="56546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96" name="Oval 573"/>
          <p:cNvSpPr>
            <a:spLocks noChangeArrowheads="1"/>
          </p:cNvSpPr>
          <p:nvPr/>
        </p:nvSpPr>
        <p:spPr bwMode="auto">
          <a:xfrm>
            <a:off x="5197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97" name="Oval 574"/>
          <p:cNvSpPr>
            <a:spLocks noChangeArrowheads="1"/>
          </p:cNvSpPr>
          <p:nvPr/>
        </p:nvSpPr>
        <p:spPr bwMode="auto">
          <a:xfrm>
            <a:off x="5197475"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98" name="Oval 575"/>
          <p:cNvSpPr>
            <a:spLocks noChangeArrowheads="1"/>
          </p:cNvSpPr>
          <p:nvPr/>
        </p:nvSpPr>
        <p:spPr bwMode="auto">
          <a:xfrm>
            <a:off x="2911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699" name="Oval 576"/>
          <p:cNvSpPr>
            <a:spLocks noChangeArrowheads="1"/>
          </p:cNvSpPr>
          <p:nvPr/>
        </p:nvSpPr>
        <p:spPr bwMode="auto">
          <a:xfrm>
            <a:off x="51974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700" name="Oval 577"/>
          <p:cNvSpPr>
            <a:spLocks noChangeArrowheads="1"/>
          </p:cNvSpPr>
          <p:nvPr/>
        </p:nvSpPr>
        <p:spPr bwMode="auto">
          <a:xfrm>
            <a:off x="3673475"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701" name="Oval 578"/>
          <p:cNvSpPr>
            <a:spLocks noChangeArrowheads="1"/>
          </p:cNvSpPr>
          <p:nvPr/>
        </p:nvSpPr>
        <p:spPr bwMode="auto">
          <a:xfrm>
            <a:off x="38258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702" name="Oval 579"/>
          <p:cNvSpPr>
            <a:spLocks noChangeArrowheads="1"/>
          </p:cNvSpPr>
          <p:nvPr/>
        </p:nvSpPr>
        <p:spPr bwMode="auto">
          <a:xfrm>
            <a:off x="4435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703" name="Oval 580"/>
          <p:cNvSpPr>
            <a:spLocks noChangeArrowheads="1"/>
          </p:cNvSpPr>
          <p:nvPr/>
        </p:nvSpPr>
        <p:spPr bwMode="auto">
          <a:xfrm>
            <a:off x="6721475"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76704" name="Text Box 581"/>
          <p:cNvSpPr txBox="1">
            <a:spLocks noChangeArrowheads="1"/>
          </p:cNvSpPr>
          <p:nvPr/>
        </p:nvSpPr>
        <p:spPr bwMode="auto">
          <a:xfrm>
            <a:off x="4283075" y="914400"/>
            <a:ext cx="533400" cy="457200"/>
          </a:xfrm>
          <a:prstGeom prst="rect">
            <a:avLst/>
          </a:prstGeom>
          <a:noFill/>
          <a:ln w="9525">
            <a:noFill/>
            <a:prstDash val="sysDot"/>
            <a:miter lim="800000"/>
            <a:headEnd/>
            <a:tailEnd/>
          </a:ln>
        </p:spPr>
        <p:txBody>
          <a:bodyPr>
            <a:prstTxWarp prst="textNoShape">
              <a:avLst/>
            </a:prstTxWarp>
            <a:spAutoFit/>
          </a:bodyPr>
          <a:lstStyle/>
          <a:p>
            <a:pPr>
              <a:spcBef>
                <a:spcPct val="50000"/>
              </a:spcBef>
            </a:pPr>
            <a:r>
              <a:rPr lang="en-US" sz="2400"/>
              <a:t>52</a:t>
            </a:r>
          </a:p>
        </p:txBody>
      </p:sp>
      <p:sp>
        <p:nvSpPr>
          <p:cNvPr id="176705" name="Line 582"/>
          <p:cNvSpPr>
            <a:spLocks noChangeShapeType="1"/>
          </p:cNvSpPr>
          <p:nvPr/>
        </p:nvSpPr>
        <p:spPr bwMode="auto">
          <a:xfrm>
            <a:off x="4511675" y="1447800"/>
            <a:ext cx="0" cy="2971800"/>
          </a:xfrm>
          <a:prstGeom prst="line">
            <a:avLst/>
          </a:prstGeom>
          <a:noFill/>
          <a:ln w="9525">
            <a:solidFill>
              <a:schemeClr val="tx1"/>
            </a:solidFill>
            <a:prstDash val="sysDot"/>
            <a:round/>
            <a:headEnd/>
            <a:tailEnd/>
          </a:ln>
        </p:spPr>
        <p:txBody>
          <a:bodyPr>
            <a:prstTxWarp prst="textNoShape">
              <a:avLst/>
            </a:prstTxWarp>
          </a:bodyPr>
          <a:lstStyle/>
          <a:p>
            <a:endParaRPr lang="en-US"/>
          </a:p>
        </p:txBody>
      </p:sp>
      <p:sp>
        <p:nvSpPr>
          <p:cNvPr id="176706" name="Rectangle 583"/>
          <p:cNvSpPr>
            <a:spLocks noChangeArrowheads="1"/>
          </p:cNvSpPr>
          <p:nvPr/>
        </p:nvSpPr>
        <p:spPr bwMode="auto">
          <a:xfrm>
            <a:off x="4435475" y="4419600"/>
            <a:ext cx="152400" cy="762000"/>
          </a:xfrm>
          <a:prstGeom prst="rect">
            <a:avLst/>
          </a:prstGeom>
          <a:solidFill>
            <a:srgbClr val="FF9933"/>
          </a:solidFill>
          <a:ln w="9525">
            <a:solidFill>
              <a:schemeClr val="tx1"/>
            </a:solidFill>
            <a:miter lim="800000"/>
            <a:headEnd/>
            <a:tailEnd/>
          </a:ln>
        </p:spPr>
        <p:txBody>
          <a:bodyPr wrap="none" anchor="ctr">
            <a:prstTxWarp prst="textNoShape">
              <a:avLst/>
            </a:prstTxWarp>
          </a:bodyPr>
          <a:lstStyle/>
          <a:p>
            <a:endParaRPr lang="en-US"/>
          </a:p>
        </p:txBody>
      </p:sp>
      <p:sp>
        <p:nvSpPr>
          <p:cNvPr id="176707" name="Oval 587"/>
          <p:cNvSpPr>
            <a:spLocks noChangeArrowheads="1"/>
          </p:cNvSpPr>
          <p:nvPr/>
        </p:nvSpPr>
        <p:spPr bwMode="auto">
          <a:xfrm>
            <a:off x="5502275" y="44958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76708" name="Oval 588"/>
          <p:cNvSpPr>
            <a:spLocks noChangeArrowheads="1"/>
          </p:cNvSpPr>
          <p:nvPr/>
        </p:nvSpPr>
        <p:spPr bwMode="auto">
          <a:xfrm>
            <a:off x="3673475"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76709" name="Oval 589"/>
          <p:cNvSpPr>
            <a:spLocks noChangeArrowheads="1"/>
          </p:cNvSpPr>
          <p:nvPr/>
        </p:nvSpPr>
        <p:spPr bwMode="auto">
          <a:xfrm>
            <a:off x="3825875" y="44958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76710" name="Oval 590"/>
          <p:cNvSpPr>
            <a:spLocks noChangeArrowheads="1"/>
          </p:cNvSpPr>
          <p:nvPr/>
        </p:nvSpPr>
        <p:spPr bwMode="auto">
          <a:xfrm>
            <a:off x="4283075" y="43434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76711" name="Oval 591"/>
          <p:cNvSpPr>
            <a:spLocks noChangeArrowheads="1"/>
          </p:cNvSpPr>
          <p:nvPr/>
        </p:nvSpPr>
        <p:spPr bwMode="auto">
          <a:xfrm>
            <a:off x="4283075"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76712" name="Oval 592"/>
          <p:cNvSpPr>
            <a:spLocks noChangeArrowheads="1"/>
          </p:cNvSpPr>
          <p:nvPr/>
        </p:nvSpPr>
        <p:spPr bwMode="auto">
          <a:xfrm>
            <a:off x="4283075" y="44958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76713" name="Oval 593"/>
          <p:cNvSpPr>
            <a:spLocks noChangeArrowheads="1"/>
          </p:cNvSpPr>
          <p:nvPr/>
        </p:nvSpPr>
        <p:spPr bwMode="auto">
          <a:xfrm>
            <a:off x="4283075" y="41910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76714" name="Oval 594"/>
          <p:cNvSpPr>
            <a:spLocks noChangeArrowheads="1"/>
          </p:cNvSpPr>
          <p:nvPr/>
        </p:nvSpPr>
        <p:spPr bwMode="auto">
          <a:xfrm>
            <a:off x="3978275"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76715" name="Oval 595"/>
          <p:cNvSpPr>
            <a:spLocks noChangeArrowheads="1"/>
          </p:cNvSpPr>
          <p:nvPr/>
        </p:nvSpPr>
        <p:spPr bwMode="auto">
          <a:xfrm>
            <a:off x="3521075"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76716" name="Oval 596"/>
          <p:cNvSpPr>
            <a:spLocks noChangeArrowheads="1"/>
          </p:cNvSpPr>
          <p:nvPr/>
        </p:nvSpPr>
        <p:spPr bwMode="auto">
          <a:xfrm>
            <a:off x="3825875"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76717" name="Oval 597"/>
          <p:cNvSpPr>
            <a:spLocks noChangeArrowheads="1"/>
          </p:cNvSpPr>
          <p:nvPr/>
        </p:nvSpPr>
        <p:spPr bwMode="auto">
          <a:xfrm>
            <a:off x="6400800"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76718" name="Oval 598"/>
          <p:cNvSpPr>
            <a:spLocks noChangeArrowheads="1"/>
          </p:cNvSpPr>
          <p:nvPr/>
        </p:nvSpPr>
        <p:spPr bwMode="auto">
          <a:xfrm>
            <a:off x="3368675"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76719" name="Oval 599"/>
          <p:cNvSpPr>
            <a:spLocks noChangeArrowheads="1"/>
          </p:cNvSpPr>
          <p:nvPr/>
        </p:nvSpPr>
        <p:spPr bwMode="auto">
          <a:xfrm>
            <a:off x="4740275"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76720" name="Oval 600"/>
          <p:cNvSpPr>
            <a:spLocks noChangeArrowheads="1"/>
          </p:cNvSpPr>
          <p:nvPr/>
        </p:nvSpPr>
        <p:spPr bwMode="auto">
          <a:xfrm>
            <a:off x="2759075"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76721" name="Oval 601"/>
          <p:cNvSpPr>
            <a:spLocks noChangeArrowheads="1"/>
          </p:cNvSpPr>
          <p:nvPr/>
        </p:nvSpPr>
        <p:spPr bwMode="auto">
          <a:xfrm>
            <a:off x="3673475"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76722" name="Oval 602"/>
          <p:cNvSpPr>
            <a:spLocks noChangeArrowheads="1"/>
          </p:cNvSpPr>
          <p:nvPr/>
        </p:nvSpPr>
        <p:spPr bwMode="auto">
          <a:xfrm>
            <a:off x="4283075"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76723" name="Oval 603"/>
          <p:cNvSpPr>
            <a:spLocks noChangeArrowheads="1"/>
          </p:cNvSpPr>
          <p:nvPr/>
        </p:nvSpPr>
        <p:spPr bwMode="auto">
          <a:xfrm>
            <a:off x="6858000"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76724" name="Oval 604"/>
          <p:cNvSpPr>
            <a:spLocks noChangeArrowheads="1"/>
          </p:cNvSpPr>
          <p:nvPr/>
        </p:nvSpPr>
        <p:spPr bwMode="auto">
          <a:xfrm>
            <a:off x="3825875" y="43434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76725" name="Oval 605"/>
          <p:cNvSpPr>
            <a:spLocks noChangeArrowheads="1"/>
          </p:cNvSpPr>
          <p:nvPr/>
        </p:nvSpPr>
        <p:spPr bwMode="auto">
          <a:xfrm>
            <a:off x="5502275"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76726" name="Oval 606"/>
          <p:cNvSpPr>
            <a:spLocks noChangeArrowheads="1"/>
          </p:cNvSpPr>
          <p:nvPr/>
        </p:nvSpPr>
        <p:spPr bwMode="auto">
          <a:xfrm>
            <a:off x="4892675"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76727" name="Text Box 607"/>
          <p:cNvSpPr txBox="1">
            <a:spLocks noChangeArrowheads="1"/>
          </p:cNvSpPr>
          <p:nvPr/>
        </p:nvSpPr>
        <p:spPr bwMode="auto">
          <a:xfrm>
            <a:off x="533400" y="395288"/>
            <a:ext cx="8077200" cy="523220"/>
          </a:xfrm>
          <a:prstGeom prst="rect">
            <a:avLst/>
          </a:prstGeom>
          <a:noFill/>
          <a:ln w="38100">
            <a:noFill/>
            <a:miter lim="800000"/>
            <a:headEnd/>
            <a:tailEnd/>
          </a:ln>
        </p:spPr>
        <p:txBody>
          <a:bodyPr wrap="square">
            <a:prstTxWarp prst="textNoShape">
              <a:avLst/>
            </a:prstTxWarp>
            <a:spAutoFit/>
          </a:bodyPr>
          <a:lstStyle/>
          <a:p>
            <a:pPr>
              <a:spcBef>
                <a:spcPct val="50000"/>
              </a:spcBef>
            </a:pPr>
            <a:r>
              <a:rPr lang="en-US" dirty="0"/>
              <a:t>Hypothetical </a:t>
            </a:r>
            <a:r>
              <a:rPr lang="en-US" i="1" dirty="0"/>
              <a:t>Population </a:t>
            </a:r>
            <a:r>
              <a:rPr lang="en-US" dirty="0"/>
              <a:t>of All Laptop Users</a:t>
            </a:r>
          </a:p>
        </p:txBody>
      </p:sp>
    </p:spTree>
    <p:extLst>
      <p:ext uri="{BB962C8B-B14F-4D97-AF65-F5344CB8AC3E}">
        <p14:creationId xmlns:p14="http://schemas.microsoft.com/office/powerpoint/2010/main" val="288083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Paired &amp; Independent Samples T-tests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Always comparison between </a:t>
            </a:r>
            <a:r>
              <a:rPr lang="en-US" u="sng" dirty="0" smtClean="0"/>
              <a:t>two</a:t>
            </a:r>
            <a:r>
              <a:rPr lang="en-US" dirty="0" smtClean="0"/>
              <a:t> sample means. Can be from two sets of individuals or one set that provided two measurements.</a:t>
            </a:r>
          </a:p>
          <a:p>
            <a:pPr marL="0" indent="0">
              <a:buNone/>
            </a:pPr>
            <a:endParaRPr lang="en-US" dirty="0" smtClean="0"/>
          </a:p>
          <a:p>
            <a:r>
              <a:rPr lang="en-US" dirty="0" smtClean="0"/>
              <a:t>Comparing </a:t>
            </a:r>
            <a:r>
              <a:rPr lang="en-US" u="sng" dirty="0" smtClean="0"/>
              <a:t>two</a:t>
            </a:r>
            <a:r>
              <a:rPr lang="en-US" dirty="0" smtClean="0"/>
              <a:t> </a:t>
            </a:r>
            <a:r>
              <a:rPr lang="en-US" i="1" dirty="0" smtClean="0"/>
              <a:t>existing</a:t>
            </a:r>
            <a:r>
              <a:rPr lang="en-US" dirty="0" smtClean="0"/>
              <a:t> groups (for example, college vs. no college)</a:t>
            </a:r>
          </a:p>
          <a:p>
            <a:pPr lvl="1"/>
            <a:r>
              <a:rPr lang="en-US" dirty="0" smtClean="0"/>
              <a:t>Aka: quasi-experimental design</a:t>
            </a:r>
          </a:p>
          <a:p>
            <a:pPr marL="0" indent="0">
              <a:buNone/>
            </a:pPr>
            <a:endParaRPr lang="en-US" dirty="0" smtClean="0"/>
          </a:p>
          <a:p>
            <a:r>
              <a:rPr lang="en-US" dirty="0" smtClean="0"/>
              <a:t>Comparing </a:t>
            </a:r>
            <a:r>
              <a:rPr lang="en-US" u="sng" dirty="0" smtClean="0"/>
              <a:t>two</a:t>
            </a:r>
            <a:r>
              <a:rPr lang="en-US" dirty="0" smtClean="0"/>
              <a:t> </a:t>
            </a:r>
            <a:r>
              <a:rPr lang="en-US" i="1" dirty="0" smtClean="0"/>
              <a:t>manipulated</a:t>
            </a:r>
            <a:r>
              <a:rPr lang="en-US" dirty="0" smtClean="0"/>
              <a:t> groups</a:t>
            </a:r>
          </a:p>
          <a:p>
            <a:pPr lvl="1"/>
            <a:r>
              <a:rPr lang="en-US" dirty="0" smtClean="0"/>
              <a:t>Aka: experimental design</a:t>
            </a:r>
            <a:endParaRPr lang="en-US" dirty="0"/>
          </a:p>
        </p:txBody>
      </p:sp>
    </p:spTree>
    <p:extLst>
      <p:ext uri="{BB962C8B-B14F-4D97-AF65-F5344CB8AC3E}">
        <p14:creationId xmlns:p14="http://schemas.microsoft.com/office/powerpoint/2010/main" val="1373778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Inferential Statistics: </a:t>
            </a:r>
            <a:br>
              <a:rPr lang="en-US" dirty="0"/>
            </a:br>
            <a:r>
              <a:rPr lang="en-US" sz="3200" dirty="0"/>
              <a:t>The Basic Logic</a:t>
            </a:r>
          </a:p>
        </p:txBody>
      </p:sp>
      <p:sp>
        <p:nvSpPr>
          <p:cNvPr id="4" name="Content Placeholder 3"/>
          <p:cNvSpPr>
            <a:spLocks noGrp="1"/>
          </p:cNvSpPr>
          <p:nvPr>
            <p:ph idx="1"/>
          </p:nvPr>
        </p:nvSpPr>
        <p:spPr/>
        <p:txBody>
          <a:bodyPr/>
          <a:lstStyle/>
          <a:p>
            <a:endParaRPr lang="en-US" dirty="0"/>
          </a:p>
          <a:p>
            <a:endParaRPr lang="en-US" dirty="0"/>
          </a:p>
          <a:p>
            <a:r>
              <a:rPr lang="en-US" dirty="0"/>
              <a:t>We use this basic logic to compare the mean and standard deviation of </a:t>
            </a:r>
            <a:r>
              <a:rPr lang="en-US" u="sng" dirty="0"/>
              <a:t>two </a:t>
            </a:r>
            <a:r>
              <a:rPr lang="en-US" dirty="0"/>
              <a:t>samples (e.g., laptop users, and laptop non-users) and decide whether the difference between them is </a:t>
            </a:r>
            <a:r>
              <a:rPr lang="en-US" dirty="0" smtClean="0"/>
              <a:t>LIKELY (or probably) just </a:t>
            </a:r>
            <a:r>
              <a:rPr lang="en-US" dirty="0"/>
              <a:t>due to random chance.</a:t>
            </a:r>
          </a:p>
        </p:txBody>
      </p:sp>
    </p:spTree>
    <p:extLst>
      <p:ext uri="{BB962C8B-B14F-4D97-AF65-F5344CB8AC3E}">
        <p14:creationId xmlns:p14="http://schemas.microsoft.com/office/powerpoint/2010/main" val="16333535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3"/>
          <p:cNvSpPr>
            <a:spLocks noGrp="1" noChangeArrowheads="1"/>
          </p:cNvSpPr>
          <p:nvPr>
            <p:ph type="body" idx="1"/>
          </p:nvPr>
        </p:nvSpPr>
        <p:spPr>
          <a:xfrm>
            <a:off x="609600" y="1905000"/>
            <a:ext cx="8001000" cy="5257800"/>
          </a:xfrm>
        </p:spPr>
        <p:txBody>
          <a:bodyPr>
            <a:normAutofit lnSpcReduction="10000"/>
          </a:bodyPr>
          <a:lstStyle/>
          <a:p>
            <a:pPr marL="0" indent="0">
              <a:buFontTx/>
              <a:buNone/>
            </a:pPr>
            <a:r>
              <a:rPr lang="en-US" i="1" dirty="0"/>
              <a:t>To answer the question of whether laptop use influences test scores, we need to know:</a:t>
            </a:r>
          </a:p>
          <a:p>
            <a:pPr>
              <a:buFontTx/>
              <a:buNone/>
            </a:pPr>
            <a:endParaRPr lang="en-US" sz="1000" dirty="0">
              <a:ea typeface="ＭＳ Ｐゴシック" charset="-128"/>
              <a:cs typeface="ＭＳ Ｐゴシック" charset="-128"/>
            </a:endParaRPr>
          </a:p>
          <a:p>
            <a:pPr>
              <a:buFontTx/>
              <a:buNone/>
            </a:pPr>
            <a:r>
              <a:rPr lang="en-US" dirty="0">
                <a:ea typeface="ＭＳ Ｐゴシック" charset="-128"/>
                <a:cs typeface="ＭＳ Ｐゴシック" charset="-128"/>
              </a:rPr>
              <a:t>	Are these 40 scores more accurately thought of as just two samples drawn from </a:t>
            </a:r>
            <a:r>
              <a:rPr lang="en-US" u="sng" dirty="0">
                <a:ea typeface="ＭＳ Ｐゴシック" charset="-128"/>
                <a:cs typeface="ＭＳ Ｐゴシック" charset="-128"/>
              </a:rPr>
              <a:t>one population</a:t>
            </a:r>
            <a:r>
              <a:rPr lang="en-US" dirty="0">
                <a:ea typeface="ＭＳ Ｐゴシック" charset="-128"/>
                <a:cs typeface="ＭＳ Ｐゴシック" charset="-128"/>
              </a:rPr>
              <a:t> (all students) with a mean of 56.6?</a:t>
            </a:r>
          </a:p>
          <a:p>
            <a:pPr>
              <a:buFontTx/>
              <a:buNone/>
            </a:pPr>
            <a:r>
              <a:rPr lang="en-US" dirty="0">
                <a:ea typeface="ＭＳ Ｐゴシック" charset="-128"/>
                <a:cs typeface="ＭＳ Ｐゴシック" charset="-128"/>
              </a:rPr>
              <a:t>	Or </a:t>
            </a:r>
            <a:r>
              <a:rPr lang="en-US" u="sng" dirty="0">
                <a:ea typeface="ＭＳ Ｐゴシック" charset="-128"/>
                <a:cs typeface="ＭＳ Ｐゴシック" charset="-128"/>
              </a:rPr>
              <a:t>from two populations</a:t>
            </a:r>
            <a:r>
              <a:rPr lang="en-US" dirty="0">
                <a:ea typeface="ＭＳ Ｐゴシック" charset="-128"/>
                <a:cs typeface="ＭＳ Ｐゴシック" charset="-128"/>
              </a:rPr>
              <a:t> (laptop-users and non-users) </a:t>
            </a:r>
            <a:r>
              <a:rPr lang="en-US" u="sng" dirty="0">
                <a:ea typeface="ＭＳ Ｐゴシック" charset="-128"/>
                <a:cs typeface="ＭＳ Ｐゴシック" charset="-128"/>
              </a:rPr>
              <a:t>with two different means</a:t>
            </a:r>
            <a:r>
              <a:rPr lang="en-US" dirty="0">
                <a:ea typeface="ＭＳ Ｐゴシック" charset="-128"/>
                <a:cs typeface="ＭＳ Ｐゴシック" charset="-128"/>
              </a:rPr>
              <a:t> (52.0 and 63.0)?</a:t>
            </a:r>
          </a:p>
        </p:txBody>
      </p:sp>
      <p:pic>
        <p:nvPicPr>
          <p:cNvPr id="186371" name="Picture 5" descr="notebook_mac"/>
          <p:cNvPicPr>
            <a:picLocks noChangeAspect="1" noChangeArrowheads="1"/>
          </p:cNvPicPr>
          <p:nvPr/>
        </p:nvPicPr>
        <p:blipFill>
          <a:blip r:embed="rId3"/>
          <a:srcRect/>
          <a:stretch>
            <a:fillRect/>
          </a:stretch>
        </p:blipFill>
        <p:spPr bwMode="auto">
          <a:xfrm>
            <a:off x="3810000" y="228600"/>
            <a:ext cx="1676400" cy="1587500"/>
          </a:xfrm>
          <a:prstGeom prst="rect">
            <a:avLst/>
          </a:prstGeom>
          <a:noFill/>
          <a:ln w="9525">
            <a:noFill/>
            <a:miter lim="800000"/>
            <a:headEnd/>
            <a:tailEnd/>
          </a:ln>
        </p:spPr>
      </p:pic>
    </p:spTree>
    <p:extLst>
      <p:ext uri="{BB962C8B-B14F-4D97-AF65-F5344CB8AC3E}">
        <p14:creationId xmlns:p14="http://schemas.microsoft.com/office/powerpoint/2010/main" val="170550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Line 2"/>
          <p:cNvSpPr>
            <a:spLocks noChangeShapeType="1"/>
          </p:cNvSpPr>
          <p:nvPr/>
        </p:nvSpPr>
        <p:spPr bwMode="auto">
          <a:xfrm>
            <a:off x="381000" y="4800600"/>
            <a:ext cx="830580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8419" name="Rectangle 7"/>
          <p:cNvSpPr>
            <a:spLocks noChangeArrowheads="1"/>
          </p:cNvSpPr>
          <p:nvPr/>
        </p:nvSpPr>
        <p:spPr bwMode="auto">
          <a:xfrm>
            <a:off x="5029200" y="4419600"/>
            <a:ext cx="152400" cy="762000"/>
          </a:xfrm>
          <a:prstGeom prst="rect">
            <a:avLst/>
          </a:prstGeom>
          <a:solidFill>
            <a:srgbClr val="00FFFF"/>
          </a:solidFill>
          <a:ln w="9525">
            <a:solidFill>
              <a:schemeClr val="tx1"/>
            </a:solidFill>
            <a:miter lim="800000"/>
            <a:headEnd/>
            <a:tailEnd/>
          </a:ln>
        </p:spPr>
        <p:txBody>
          <a:bodyPr wrap="none" anchor="ctr">
            <a:prstTxWarp prst="textNoShape">
              <a:avLst/>
            </a:prstTxWarp>
          </a:bodyPr>
          <a:lstStyle/>
          <a:p>
            <a:endParaRPr lang="en-US"/>
          </a:p>
        </p:txBody>
      </p:sp>
      <p:sp>
        <p:nvSpPr>
          <p:cNvPr id="188420" name="Text Box 8"/>
          <p:cNvSpPr txBox="1">
            <a:spLocks noChangeArrowheads="1"/>
          </p:cNvSpPr>
          <p:nvPr/>
        </p:nvSpPr>
        <p:spPr bwMode="auto">
          <a:xfrm>
            <a:off x="3508375" y="5257800"/>
            <a:ext cx="1139825" cy="822325"/>
          </a:xfrm>
          <a:prstGeom prst="rect">
            <a:avLst/>
          </a:prstGeom>
          <a:noFill/>
          <a:ln w="9525">
            <a:noFill/>
            <a:miter lim="800000"/>
            <a:headEnd/>
            <a:tailEnd/>
          </a:ln>
        </p:spPr>
        <p:txBody>
          <a:bodyPr wrap="none">
            <a:prstTxWarp prst="textNoShape">
              <a:avLst/>
            </a:prstTxWarp>
            <a:spAutoFit/>
          </a:bodyPr>
          <a:lstStyle/>
          <a:p>
            <a:r>
              <a:rPr lang="en-US" sz="2400"/>
              <a:t>Mean </a:t>
            </a:r>
          </a:p>
          <a:p>
            <a:r>
              <a:rPr lang="en-US" sz="2400"/>
              <a:t>1</a:t>
            </a:r>
          </a:p>
        </p:txBody>
      </p:sp>
      <p:sp>
        <p:nvSpPr>
          <p:cNvPr id="188421" name="Text Box 9"/>
          <p:cNvSpPr txBox="1">
            <a:spLocks noChangeArrowheads="1"/>
          </p:cNvSpPr>
          <p:nvPr/>
        </p:nvSpPr>
        <p:spPr bwMode="auto">
          <a:xfrm>
            <a:off x="4495800" y="5257800"/>
            <a:ext cx="1055688" cy="822325"/>
          </a:xfrm>
          <a:prstGeom prst="rect">
            <a:avLst/>
          </a:prstGeom>
          <a:noFill/>
          <a:ln w="9525">
            <a:noFill/>
            <a:miter lim="800000"/>
            <a:headEnd/>
            <a:tailEnd/>
          </a:ln>
        </p:spPr>
        <p:txBody>
          <a:bodyPr wrap="none">
            <a:prstTxWarp prst="textNoShape">
              <a:avLst/>
            </a:prstTxWarp>
            <a:spAutoFit/>
          </a:bodyPr>
          <a:lstStyle/>
          <a:p>
            <a:r>
              <a:rPr lang="en-US" sz="2400"/>
              <a:t>Mean</a:t>
            </a:r>
          </a:p>
          <a:p>
            <a:r>
              <a:rPr lang="en-US" sz="2400"/>
              <a:t> 2</a:t>
            </a:r>
          </a:p>
        </p:txBody>
      </p:sp>
      <p:sp>
        <p:nvSpPr>
          <p:cNvPr id="188422" name="Line 10"/>
          <p:cNvSpPr>
            <a:spLocks noChangeShapeType="1"/>
          </p:cNvSpPr>
          <p:nvPr/>
        </p:nvSpPr>
        <p:spPr bwMode="auto">
          <a:xfrm>
            <a:off x="4648200" y="2438400"/>
            <a:ext cx="0" cy="2362200"/>
          </a:xfrm>
          <a:prstGeom prst="line">
            <a:avLst/>
          </a:prstGeom>
          <a:noFill/>
          <a:ln w="9525">
            <a:solidFill>
              <a:schemeClr val="tx1"/>
            </a:solidFill>
            <a:prstDash val="sysDot"/>
            <a:round/>
            <a:headEnd/>
            <a:tailEnd/>
          </a:ln>
        </p:spPr>
        <p:txBody>
          <a:bodyPr>
            <a:prstTxWarp prst="textNoShape">
              <a:avLst/>
            </a:prstTxWarp>
          </a:bodyPr>
          <a:lstStyle/>
          <a:p>
            <a:endParaRPr lang="en-US"/>
          </a:p>
        </p:txBody>
      </p:sp>
      <p:sp>
        <p:nvSpPr>
          <p:cNvPr id="188423" name="Text Box 12"/>
          <p:cNvSpPr txBox="1">
            <a:spLocks noChangeArrowheads="1"/>
          </p:cNvSpPr>
          <p:nvPr/>
        </p:nvSpPr>
        <p:spPr bwMode="auto">
          <a:xfrm>
            <a:off x="6156325" y="2098675"/>
            <a:ext cx="184150" cy="457200"/>
          </a:xfrm>
          <a:prstGeom prst="rect">
            <a:avLst/>
          </a:prstGeom>
          <a:noFill/>
          <a:ln w="9525">
            <a:noFill/>
            <a:miter lim="800000"/>
            <a:headEnd/>
            <a:tailEnd/>
          </a:ln>
        </p:spPr>
        <p:txBody>
          <a:bodyPr wrap="none">
            <a:prstTxWarp prst="textNoShape">
              <a:avLst/>
            </a:prstTxWarp>
            <a:spAutoFit/>
          </a:bodyPr>
          <a:lstStyle/>
          <a:p>
            <a:pPr algn="l"/>
            <a:endParaRPr lang="en-US" sz="2400">
              <a:latin typeface="Times New Roman" charset="0"/>
            </a:endParaRPr>
          </a:p>
        </p:txBody>
      </p:sp>
      <p:sp>
        <p:nvSpPr>
          <p:cNvPr id="188424" name="Text Box 13"/>
          <p:cNvSpPr txBox="1">
            <a:spLocks noChangeArrowheads="1"/>
          </p:cNvSpPr>
          <p:nvPr/>
        </p:nvSpPr>
        <p:spPr bwMode="auto">
          <a:xfrm>
            <a:off x="2971800" y="6172200"/>
            <a:ext cx="3808413" cy="457200"/>
          </a:xfrm>
          <a:prstGeom prst="rect">
            <a:avLst/>
          </a:prstGeom>
          <a:noFill/>
          <a:ln w="9525">
            <a:noFill/>
            <a:miter lim="800000"/>
            <a:headEnd/>
            <a:tailEnd/>
          </a:ln>
        </p:spPr>
        <p:txBody>
          <a:bodyPr wrap="none">
            <a:prstTxWarp prst="textNoShape">
              <a:avLst/>
            </a:prstTxWarp>
            <a:spAutoFit/>
          </a:bodyPr>
          <a:lstStyle/>
          <a:p>
            <a:pPr algn="l"/>
            <a:r>
              <a:rPr lang="en-US" sz="2400"/>
              <a:t>H</a:t>
            </a:r>
            <a:r>
              <a:rPr lang="en-US" sz="2400" baseline="-25000"/>
              <a:t>0 </a:t>
            </a:r>
            <a:r>
              <a:rPr lang="en-US" sz="2400"/>
              <a:t>: The “Null Hypothesis”</a:t>
            </a:r>
          </a:p>
        </p:txBody>
      </p:sp>
      <p:sp>
        <p:nvSpPr>
          <p:cNvPr id="188425" name="Text Box 14"/>
          <p:cNvSpPr txBox="1">
            <a:spLocks noChangeArrowheads="1"/>
          </p:cNvSpPr>
          <p:nvPr/>
        </p:nvSpPr>
        <p:spPr bwMode="auto">
          <a:xfrm>
            <a:off x="419100" y="838200"/>
            <a:ext cx="8305800" cy="1200328"/>
          </a:xfrm>
          <a:prstGeom prst="rect">
            <a:avLst/>
          </a:prstGeom>
          <a:noFill/>
          <a:ln w="9525">
            <a:noFill/>
            <a:miter lim="800000"/>
            <a:headEnd/>
            <a:tailEnd/>
          </a:ln>
        </p:spPr>
        <p:txBody>
          <a:bodyPr wrap="square">
            <a:prstTxWarp prst="textNoShape">
              <a:avLst/>
            </a:prstTxWarp>
            <a:spAutoFit/>
          </a:bodyPr>
          <a:lstStyle/>
          <a:p>
            <a:r>
              <a:rPr lang="en-US" sz="2400" dirty="0"/>
              <a:t>One possible world: </a:t>
            </a:r>
          </a:p>
          <a:p>
            <a:r>
              <a:rPr lang="en-US" sz="2400" b="1" dirty="0"/>
              <a:t>laptops have no (</a:t>
            </a:r>
            <a:r>
              <a:rPr lang="en-US" sz="2400" b="1" i="1" dirty="0"/>
              <a:t>null</a:t>
            </a:r>
            <a:r>
              <a:rPr lang="en-US" sz="2400" b="1" dirty="0"/>
              <a:t>) effect</a:t>
            </a:r>
          </a:p>
          <a:p>
            <a:r>
              <a:rPr lang="en-US" sz="2400" dirty="0"/>
              <a:t>Two samples, but one population mean </a:t>
            </a:r>
          </a:p>
        </p:txBody>
      </p:sp>
      <p:sp>
        <p:nvSpPr>
          <p:cNvPr id="188426" name="Rectangle 16"/>
          <p:cNvSpPr>
            <a:spLocks noChangeArrowheads="1"/>
          </p:cNvSpPr>
          <p:nvPr/>
        </p:nvSpPr>
        <p:spPr bwMode="auto">
          <a:xfrm>
            <a:off x="685800" y="76200"/>
            <a:ext cx="7772400" cy="1143000"/>
          </a:xfrm>
          <a:prstGeom prst="rect">
            <a:avLst/>
          </a:prstGeom>
          <a:noFill/>
          <a:ln w="9525">
            <a:noFill/>
            <a:miter lim="800000"/>
            <a:headEnd/>
            <a:tailEnd/>
          </a:ln>
        </p:spPr>
        <p:txBody>
          <a:bodyPr anchor="ctr">
            <a:prstTxWarp prst="textNoShape">
              <a:avLst/>
            </a:prstTxWarp>
          </a:bodyPr>
          <a:lstStyle/>
          <a:p>
            <a:r>
              <a:rPr lang="en-US" sz="3600" dirty="0">
                <a:solidFill>
                  <a:schemeClr val="tx2"/>
                </a:solidFill>
              </a:rPr>
              <a:t>Comparing two means </a:t>
            </a:r>
            <a:br>
              <a:rPr lang="en-US" sz="3600" dirty="0">
                <a:solidFill>
                  <a:schemeClr val="tx2"/>
                </a:solidFill>
              </a:rPr>
            </a:br>
            <a:endParaRPr lang="en-US" sz="3600" dirty="0">
              <a:solidFill>
                <a:schemeClr val="tx2"/>
              </a:solidFill>
            </a:endParaRPr>
          </a:p>
        </p:txBody>
      </p:sp>
      <p:sp>
        <p:nvSpPr>
          <p:cNvPr id="188428" name="Rectangle 18"/>
          <p:cNvSpPr>
            <a:spLocks noChangeArrowheads="1"/>
          </p:cNvSpPr>
          <p:nvPr/>
        </p:nvSpPr>
        <p:spPr bwMode="auto">
          <a:xfrm>
            <a:off x="4267200" y="4419600"/>
            <a:ext cx="152400" cy="762000"/>
          </a:xfrm>
          <a:prstGeom prst="rect">
            <a:avLst/>
          </a:prstGeom>
          <a:solidFill>
            <a:srgbClr val="FF9933"/>
          </a:solidFill>
          <a:ln w="9525">
            <a:solidFill>
              <a:schemeClr val="tx1"/>
            </a:solidFill>
            <a:miter lim="800000"/>
            <a:headEnd/>
            <a:tailEnd/>
          </a:ln>
        </p:spPr>
        <p:txBody>
          <a:bodyPr wrap="none" anchor="ctr">
            <a:prstTxWarp prst="textNoShape">
              <a:avLst/>
            </a:prstTxWarp>
          </a:bodyPr>
          <a:lstStyle/>
          <a:p>
            <a:endParaRPr lang="en-US"/>
          </a:p>
        </p:txBody>
      </p:sp>
      <p:grpSp>
        <p:nvGrpSpPr>
          <p:cNvPr id="188429" name="Group 20"/>
          <p:cNvGrpSpPr>
            <a:grpSpLocks/>
          </p:cNvGrpSpPr>
          <p:nvPr/>
        </p:nvGrpSpPr>
        <p:grpSpPr bwMode="auto">
          <a:xfrm>
            <a:off x="838200" y="2362200"/>
            <a:ext cx="7620000" cy="2438400"/>
            <a:chOff x="960" y="1296"/>
            <a:chExt cx="4080" cy="1600"/>
          </a:xfrm>
        </p:grpSpPr>
        <p:sp>
          <p:nvSpPr>
            <p:cNvPr id="188431" name="Freeform 21"/>
            <p:cNvSpPr>
              <a:spLocks/>
            </p:cNvSpPr>
            <p:nvPr/>
          </p:nvSpPr>
          <p:spPr bwMode="auto">
            <a:xfrm>
              <a:off x="960" y="1296"/>
              <a:ext cx="2064" cy="1600"/>
            </a:xfrm>
            <a:custGeom>
              <a:avLst/>
              <a:gdLst>
                <a:gd name="T0" fmla="*/ 0 w 2496"/>
                <a:gd name="T1" fmla="*/ 1600 h 1600"/>
                <a:gd name="T2" fmla="*/ 445 w 2496"/>
                <a:gd name="T3" fmla="*/ 1264 h 1600"/>
                <a:gd name="T4" fmla="*/ 690 w 2496"/>
                <a:gd name="T5" fmla="*/ 208 h 1600"/>
                <a:gd name="T6" fmla="*/ 799 w 2496"/>
                <a:gd name="T7" fmla="*/ 16 h 1600"/>
                <a:gd name="T8" fmla="*/ 0 60000 65536"/>
                <a:gd name="T9" fmla="*/ 0 60000 65536"/>
                <a:gd name="T10" fmla="*/ 0 60000 65536"/>
                <a:gd name="T11" fmla="*/ 0 60000 65536"/>
                <a:gd name="T12" fmla="*/ 0 w 2496"/>
                <a:gd name="T13" fmla="*/ 0 h 1600"/>
                <a:gd name="T14" fmla="*/ 2496 w 2496"/>
                <a:gd name="T15" fmla="*/ 1600 h 1600"/>
              </a:gdLst>
              <a:ahLst/>
              <a:cxnLst>
                <a:cxn ang="T8">
                  <a:pos x="T0" y="T1"/>
                </a:cxn>
                <a:cxn ang="T9">
                  <a:pos x="T2" y="T3"/>
                </a:cxn>
                <a:cxn ang="T10">
                  <a:pos x="T4" y="T5"/>
                </a:cxn>
                <a:cxn ang="T11">
                  <a:pos x="T6" y="T7"/>
                </a:cxn>
              </a:cxnLst>
              <a:rect l="T12" t="T13" r="T14" b="T15"/>
              <a:pathLst>
                <a:path w="2496" h="1600">
                  <a:moveTo>
                    <a:pt x="0" y="1600"/>
                  </a:moveTo>
                  <a:cubicBezTo>
                    <a:pt x="516" y="1548"/>
                    <a:pt x="1032" y="1496"/>
                    <a:pt x="1392" y="1264"/>
                  </a:cubicBezTo>
                  <a:cubicBezTo>
                    <a:pt x="1752" y="1032"/>
                    <a:pt x="1976" y="416"/>
                    <a:pt x="2160" y="208"/>
                  </a:cubicBezTo>
                  <a:cubicBezTo>
                    <a:pt x="2344" y="0"/>
                    <a:pt x="2420" y="8"/>
                    <a:pt x="2496" y="16"/>
                  </a:cubicBezTo>
                </a:path>
              </a:pathLst>
            </a:custGeom>
            <a:noFill/>
            <a:ln w="19050">
              <a:solidFill>
                <a:schemeClr val="tx1"/>
              </a:solidFill>
              <a:round/>
              <a:headEnd/>
              <a:tailEnd/>
            </a:ln>
          </p:spPr>
          <p:txBody>
            <a:bodyPr>
              <a:prstTxWarp prst="textNoShape">
                <a:avLst/>
              </a:prstTxWarp>
            </a:bodyPr>
            <a:lstStyle/>
            <a:p>
              <a:endParaRPr lang="en-US"/>
            </a:p>
          </p:txBody>
        </p:sp>
        <p:sp>
          <p:nvSpPr>
            <p:cNvPr id="188432" name="Freeform 22"/>
            <p:cNvSpPr>
              <a:spLocks/>
            </p:cNvSpPr>
            <p:nvPr/>
          </p:nvSpPr>
          <p:spPr bwMode="auto">
            <a:xfrm flipH="1">
              <a:off x="2976" y="1296"/>
              <a:ext cx="2064" cy="1600"/>
            </a:xfrm>
            <a:custGeom>
              <a:avLst/>
              <a:gdLst>
                <a:gd name="T0" fmla="*/ 0 w 2496"/>
                <a:gd name="T1" fmla="*/ 1600 h 1600"/>
                <a:gd name="T2" fmla="*/ 445 w 2496"/>
                <a:gd name="T3" fmla="*/ 1264 h 1600"/>
                <a:gd name="T4" fmla="*/ 690 w 2496"/>
                <a:gd name="T5" fmla="*/ 208 h 1600"/>
                <a:gd name="T6" fmla="*/ 799 w 2496"/>
                <a:gd name="T7" fmla="*/ 16 h 1600"/>
                <a:gd name="T8" fmla="*/ 0 60000 65536"/>
                <a:gd name="T9" fmla="*/ 0 60000 65536"/>
                <a:gd name="T10" fmla="*/ 0 60000 65536"/>
                <a:gd name="T11" fmla="*/ 0 60000 65536"/>
                <a:gd name="T12" fmla="*/ 0 w 2496"/>
                <a:gd name="T13" fmla="*/ 0 h 1600"/>
                <a:gd name="T14" fmla="*/ 2496 w 2496"/>
                <a:gd name="T15" fmla="*/ 1600 h 1600"/>
              </a:gdLst>
              <a:ahLst/>
              <a:cxnLst>
                <a:cxn ang="T8">
                  <a:pos x="T0" y="T1"/>
                </a:cxn>
                <a:cxn ang="T9">
                  <a:pos x="T2" y="T3"/>
                </a:cxn>
                <a:cxn ang="T10">
                  <a:pos x="T4" y="T5"/>
                </a:cxn>
                <a:cxn ang="T11">
                  <a:pos x="T6" y="T7"/>
                </a:cxn>
              </a:cxnLst>
              <a:rect l="T12" t="T13" r="T14" b="T15"/>
              <a:pathLst>
                <a:path w="2496" h="1600">
                  <a:moveTo>
                    <a:pt x="0" y="1600"/>
                  </a:moveTo>
                  <a:cubicBezTo>
                    <a:pt x="516" y="1548"/>
                    <a:pt x="1032" y="1496"/>
                    <a:pt x="1392" y="1264"/>
                  </a:cubicBezTo>
                  <a:cubicBezTo>
                    <a:pt x="1752" y="1032"/>
                    <a:pt x="1976" y="416"/>
                    <a:pt x="2160" y="208"/>
                  </a:cubicBezTo>
                  <a:cubicBezTo>
                    <a:pt x="2344" y="0"/>
                    <a:pt x="2420" y="8"/>
                    <a:pt x="2496" y="16"/>
                  </a:cubicBezTo>
                </a:path>
              </a:pathLst>
            </a:custGeom>
            <a:noFill/>
            <a:ln w="19050">
              <a:solidFill>
                <a:schemeClr val="tx1"/>
              </a:solidFill>
              <a:round/>
              <a:headEnd/>
              <a:tailEnd/>
            </a:ln>
          </p:spPr>
          <p:txBody>
            <a:bodyPr>
              <a:prstTxWarp prst="textNoShape">
                <a:avLst/>
              </a:prstTxWarp>
            </a:bodyPr>
            <a:lstStyle/>
            <a:p>
              <a:endParaRPr lang="en-US"/>
            </a:p>
          </p:txBody>
        </p:sp>
      </p:grpSp>
      <p:grpSp>
        <p:nvGrpSpPr>
          <p:cNvPr id="21" name="Group 20"/>
          <p:cNvGrpSpPr/>
          <p:nvPr/>
        </p:nvGrpSpPr>
        <p:grpSpPr>
          <a:xfrm>
            <a:off x="4343400" y="2590800"/>
            <a:ext cx="4648200" cy="1828800"/>
            <a:chOff x="4343400" y="2590800"/>
            <a:chExt cx="4648200" cy="1828800"/>
          </a:xfrm>
        </p:grpSpPr>
        <p:sp>
          <p:nvSpPr>
            <p:cNvPr id="16" name="TextBox 15"/>
            <p:cNvSpPr txBox="1"/>
            <p:nvPr/>
          </p:nvSpPr>
          <p:spPr>
            <a:xfrm>
              <a:off x="6324600" y="2590800"/>
              <a:ext cx="2667000" cy="1384995"/>
            </a:xfrm>
            <a:prstGeom prst="rect">
              <a:avLst/>
            </a:prstGeom>
            <a:noFill/>
          </p:spPr>
          <p:txBody>
            <a:bodyPr wrap="square" rtlCol="0">
              <a:spAutoFit/>
            </a:bodyPr>
            <a:lstStyle/>
            <a:p>
              <a:r>
                <a:rPr lang="en-US" dirty="0"/>
                <a:t>This difference just due to chance</a:t>
              </a:r>
            </a:p>
          </p:txBody>
        </p:sp>
        <p:cxnSp>
          <p:nvCxnSpPr>
            <p:cNvPr id="18" name="Straight Arrow Connector 17"/>
            <p:cNvCxnSpPr/>
            <p:nvPr/>
          </p:nvCxnSpPr>
          <p:spPr bwMode="auto">
            <a:xfrm rot="10800000" flipV="1">
              <a:off x="4800600" y="3130897"/>
              <a:ext cx="1600200" cy="983902"/>
            </a:xfrm>
            <a:prstGeom prst="straightConnector1">
              <a:avLst/>
            </a:prstGeom>
            <a:noFill/>
            <a:ln w="38100" cap="flat" cmpd="sng" algn="ctr">
              <a:solidFill>
                <a:schemeClr val="tx1"/>
              </a:solidFill>
              <a:prstDash val="solid"/>
              <a:round/>
              <a:headEnd type="none" w="med" len="med"/>
              <a:tailEnd type="arrow"/>
            </a:ln>
            <a:effectLst/>
          </p:spPr>
        </p:cxnSp>
        <p:sp>
          <p:nvSpPr>
            <p:cNvPr id="20" name="Left Bracket 19"/>
            <p:cNvSpPr/>
            <p:nvPr/>
          </p:nvSpPr>
          <p:spPr bwMode="auto">
            <a:xfrm rot="5400000">
              <a:off x="4648200" y="3962400"/>
              <a:ext cx="152400" cy="762000"/>
            </a:xfrm>
            <a:prstGeom prst="leftBracke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Century Gothic" pitchFamily="-112" charset="0"/>
              </a:endParaRPr>
            </a:p>
          </p:txBody>
        </p:sp>
      </p:grpSp>
    </p:spTree>
    <p:extLst>
      <p:ext uri="{BB962C8B-B14F-4D97-AF65-F5344CB8AC3E}">
        <p14:creationId xmlns:p14="http://schemas.microsoft.com/office/powerpoint/2010/main" val="313085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0466" name="Group 2"/>
          <p:cNvGrpSpPr>
            <a:grpSpLocks/>
          </p:cNvGrpSpPr>
          <p:nvPr/>
        </p:nvGrpSpPr>
        <p:grpSpPr bwMode="auto">
          <a:xfrm>
            <a:off x="685800" y="1676400"/>
            <a:ext cx="8763000" cy="3124200"/>
            <a:chOff x="960" y="1296"/>
            <a:chExt cx="4080" cy="1600"/>
          </a:xfrm>
        </p:grpSpPr>
        <p:sp>
          <p:nvSpPr>
            <p:cNvPr id="191087" name="Freeform 3"/>
            <p:cNvSpPr>
              <a:spLocks/>
            </p:cNvSpPr>
            <p:nvPr/>
          </p:nvSpPr>
          <p:spPr bwMode="auto">
            <a:xfrm>
              <a:off x="960" y="1296"/>
              <a:ext cx="2064" cy="1600"/>
            </a:xfrm>
            <a:custGeom>
              <a:avLst/>
              <a:gdLst>
                <a:gd name="T0" fmla="*/ 0 w 2496"/>
                <a:gd name="T1" fmla="*/ 1600 h 1600"/>
                <a:gd name="T2" fmla="*/ 445 w 2496"/>
                <a:gd name="T3" fmla="*/ 1264 h 1600"/>
                <a:gd name="T4" fmla="*/ 690 w 2496"/>
                <a:gd name="T5" fmla="*/ 208 h 1600"/>
                <a:gd name="T6" fmla="*/ 799 w 2496"/>
                <a:gd name="T7" fmla="*/ 16 h 1600"/>
                <a:gd name="T8" fmla="*/ 0 60000 65536"/>
                <a:gd name="T9" fmla="*/ 0 60000 65536"/>
                <a:gd name="T10" fmla="*/ 0 60000 65536"/>
                <a:gd name="T11" fmla="*/ 0 60000 65536"/>
                <a:gd name="T12" fmla="*/ 0 w 2496"/>
                <a:gd name="T13" fmla="*/ 0 h 1600"/>
                <a:gd name="T14" fmla="*/ 2496 w 2496"/>
                <a:gd name="T15" fmla="*/ 1600 h 1600"/>
              </a:gdLst>
              <a:ahLst/>
              <a:cxnLst>
                <a:cxn ang="T8">
                  <a:pos x="T0" y="T1"/>
                </a:cxn>
                <a:cxn ang="T9">
                  <a:pos x="T2" y="T3"/>
                </a:cxn>
                <a:cxn ang="T10">
                  <a:pos x="T4" y="T5"/>
                </a:cxn>
                <a:cxn ang="T11">
                  <a:pos x="T6" y="T7"/>
                </a:cxn>
              </a:cxnLst>
              <a:rect l="T12" t="T13" r="T14" b="T15"/>
              <a:pathLst>
                <a:path w="2496" h="1600">
                  <a:moveTo>
                    <a:pt x="0" y="1600"/>
                  </a:moveTo>
                  <a:cubicBezTo>
                    <a:pt x="516" y="1548"/>
                    <a:pt x="1032" y="1496"/>
                    <a:pt x="1392" y="1264"/>
                  </a:cubicBezTo>
                  <a:cubicBezTo>
                    <a:pt x="1752" y="1032"/>
                    <a:pt x="1976" y="416"/>
                    <a:pt x="2160" y="208"/>
                  </a:cubicBezTo>
                  <a:cubicBezTo>
                    <a:pt x="2344" y="0"/>
                    <a:pt x="2420" y="8"/>
                    <a:pt x="2496" y="16"/>
                  </a:cubicBezTo>
                </a:path>
              </a:pathLst>
            </a:custGeom>
            <a:noFill/>
            <a:ln w="19050">
              <a:solidFill>
                <a:schemeClr val="tx1"/>
              </a:solidFill>
              <a:round/>
              <a:headEnd/>
              <a:tailEnd/>
            </a:ln>
          </p:spPr>
          <p:txBody>
            <a:bodyPr>
              <a:prstTxWarp prst="textNoShape">
                <a:avLst/>
              </a:prstTxWarp>
            </a:bodyPr>
            <a:lstStyle/>
            <a:p>
              <a:endParaRPr lang="en-US"/>
            </a:p>
          </p:txBody>
        </p:sp>
        <p:sp>
          <p:nvSpPr>
            <p:cNvPr id="191088" name="Freeform 4"/>
            <p:cNvSpPr>
              <a:spLocks/>
            </p:cNvSpPr>
            <p:nvPr/>
          </p:nvSpPr>
          <p:spPr bwMode="auto">
            <a:xfrm flipH="1">
              <a:off x="2976" y="1296"/>
              <a:ext cx="2064" cy="1600"/>
            </a:xfrm>
            <a:custGeom>
              <a:avLst/>
              <a:gdLst>
                <a:gd name="T0" fmla="*/ 0 w 2496"/>
                <a:gd name="T1" fmla="*/ 1600 h 1600"/>
                <a:gd name="T2" fmla="*/ 445 w 2496"/>
                <a:gd name="T3" fmla="*/ 1264 h 1600"/>
                <a:gd name="T4" fmla="*/ 690 w 2496"/>
                <a:gd name="T5" fmla="*/ 208 h 1600"/>
                <a:gd name="T6" fmla="*/ 799 w 2496"/>
                <a:gd name="T7" fmla="*/ 16 h 1600"/>
                <a:gd name="T8" fmla="*/ 0 60000 65536"/>
                <a:gd name="T9" fmla="*/ 0 60000 65536"/>
                <a:gd name="T10" fmla="*/ 0 60000 65536"/>
                <a:gd name="T11" fmla="*/ 0 60000 65536"/>
                <a:gd name="T12" fmla="*/ 0 w 2496"/>
                <a:gd name="T13" fmla="*/ 0 h 1600"/>
                <a:gd name="T14" fmla="*/ 2496 w 2496"/>
                <a:gd name="T15" fmla="*/ 1600 h 1600"/>
              </a:gdLst>
              <a:ahLst/>
              <a:cxnLst>
                <a:cxn ang="T8">
                  <a:pos x="T0" y="T1"/>
                </a:cxn>
                <a:cxn ang="T9">
                  <a:pos x="T2" y="T3"/>
                </a:cxn>
                <a:cxn ang="T10">
                  <a:pos x="T4" y="T5"/>
                </a:cxn>
                <a:cxn ang="T11">
                  <a:pos x="T6" y="T7"/>
                </a:cxn>
              </a:cxnLst>
              <a:rect l="T12" t="T13" r="T14" b="T15"/>
              <a:pathLst>
                <a:path w="2496" h="1600">
                  <a:moveTo>
                    <a:pt x="0" y="1600"/>
                  </a:moveTo>
                  <a:cubicBezTo>
                    <a:pt x="516" y="1548"/>
                    <a:pt x="1032" y="1496"/>
                    <a:pt x="1392" y="1264"/>
                  </a:cubicBezTo>
                  <a:cubicBezTo>
                    <a:pt x="1752" y="1032"/>
                    <a:pt x="1976" y="416"/>
                    <a:pt x="2160" y="208"/>
                  </a:cubicBezTo>
                  <a:cubicBezTo>
                    <a:pt x="2344" y="0"/>
                    <a:pt x="2420" y="8"/>
                    <a:pt x="2496" y="16"/>
                  </a:cubicBezTo>
                </a:path>
              </a:pathLst>
            </a:custGeom>
            <a:noFill/>
            <a:ln w="19050">
              <a:solidFill>
                <a:schemeClr val="tx1"/>
              </a:solidFill>
              <a:round/>
              <a:headEnd/>
              <a:tailEnd/>
            </a:ln>
          </p:spPr>
          <p:txBody>
            <a:bodyPr>
              <a:prstTxWarp prst="textNoShape">
                <a:avLst/>
              </a:prstTxWarp>
            </a:bodyPr>
            <a:lstStyle/>
            <a:p>
              <a:endParaRPr lang="en-US"/>
            </a:p>
          </p:txBody>
        </p:sp>
      </p:grpSp>
      <p:sp>
        <p:nvSpPr>
          <p:cNvPr id="190467" name="Line 5"/>
          <p:cNvSpPr>
            <a:spLocks noChangeShapeType="1"/>
          </p:cNvSpPr>
          <p:nvPr/>
        </p:nvSpPr>
        <p:spPr bwMode="auto">
          <a:xfrm>
            <a:off x="381000" y="4800600"/>
            <a:ext cx="876300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90468" name="Line 6"/>
          <p:cNvSpPr>
            <a:spLocks noChangeShapeType="1"/>
          </p:cNvSpPr>
          <p:nvPr/>
        </p:nvSpPr>
        <p:spPr bwMode="auto">
          <a:xfrm>
            <a:off x="381000" y="1447800"/>
            <a:ext cx="0" cy="3352800"/>
          </a:xfrm>
          <a:prstGeom prst="line">
            <a:avLst/>
          </a:prstGeom>
          <a:noFill/>
          <a:ln w="9525">
            <a:solidFill>
              <a:schemeClr val="tx1"/>
            </a:solidFill>
            <a:round/>
            <a:headEnd/>
            <a:tailEnd/>
          </a:ln>
        </p:spPr>
        <p:txBody>
          <a:bodyPr>
            <a:prstTxWarp prst="textNoShape">
              <a:avLst/>
            </a:prstTxWarp>
          </a:bodyPr>
          <a:lstStyle/>
          <a:p>
            <a:endParaRPr lang="en-US"/>
          </a:p>
        </p:txBody>
      </p:sp>
      <p:sp>
        <p:nvSpPr>
          <p:cNvPr id="190469" name="Text Box 7"/>
          <p:cNvSpPr txBox="1">
            <a:spLocks noChangeArrowheads="1"/>
          </p:cNvSpPr>
          <p:nvPr/>
        </p:nvSpPr>
        <p:spPr bwMode="auto">
          <a:xfrm>
            <a:off x="762000" y="4953000"/>
            <a:ext cx="8534400" cy="366713"/>
          </a:xfrm>
          <a:prstGeom prst="rect">
            <a:avLst/>
          </a:prstGeom>
          <a:noFill/>
          <a:ln w="9525">
            <a:noFill/>
            <a:miter lim="800000"/>
            <a:headEnd/>
            <a:tailEnd/>
          </a:ln>
        </p:spPr>
        <p:txBody>
          <a:bodyPr>
            <a:prstTxWarp prst="textNoShape">
              <a:avLst/>
            </a:prstTxWarp>
            <a:spAutoFit/>
          </a:bodyPr>
          <a:lstStyle/>
          <a:p>
            <a:pPr algn="l">
              <a:spcBef>
                <a:spcPct val="50000"/>
              </a:spcBef>
            </a:pPr>
            <a:r>
              <a:rPr lang="en-US" sz="1800"/>
              <a:t>      10         20         30        40         50        60        70        80         90          100	</a:t>
            </a:r>
          </a:p>
        </p:txBody>
      </p:sp>
      <p:sp>
        <p:nvSpPr>
          <p:cNvPr id="190470" name="Oval 8"/>
          <p:cNvSpPr>
            <a:spLocks noChangeArrowheads="1"/>
          </p:cNvSpPr>
          <p:nvPr/>
        </p:nvSpPr>
        <p:spPr bwMode="auto">
          <a:xfrm>
            <a:off x="62484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71" name="Oval 9"/>
          <p:cNvSpPr>
            <a:spLocks noChangeArrowheads="1"/>
          </p:cNvSpPr>
          <p:nvPr/>
        </p:nvSpPr>
        <p:spPr bwMode="auto">
          <a:xfrm>
            <a:off x="41148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72" name="Oval 10"/>
          <p:cNvSpPr>
            <a:spLocks noChangeArrowheads="1"/>
          </p:cNvSpPr>
          <p:nvPr/>
        </p:nvSpPr>
        <p:spPr bwMode="auto">
          <a:xfrm>
            <a:off x="49530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73" name="Oval 11"/>
          <p:cNvSpPr>
            <a:spLocks noChangeArrowheads="1"/>
          </p:cNvSpPr>
          <p:nvPr/>
        </p:nvSpPr>
        <p:spPr bwMode="auto">
          <a:xfrm>
            <a:off x="42672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74" name="Oval 12"/>
          <p:cNvSpPr>
            <a:spLocks noChangeArrowheads="1"/>
          </p:cNvSpPr>
          <p:nvPr/>
        </p:nvSpPr>
        <p:spPr bwMode="auto">
          <a:xfrm>
            <a:off x="44196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75" name="Oval 13"/>
          <p:cNvSpPr>
            <a:spLocks noChangeArrowheads="1"/>
          </p:cNvSpPr>
          <p:nvPr/>
        </p:nvSpPr>
        <p:spPr bwMode="auto">
          <a:xfrm>
            <a:off x="47244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76" name="Oval 14"/>
          <p:cNvSpPr>
            <a:spLocks noChangeArrowheads="1"/>
          </p:cNvSpPr>
          <p:nvPr/>
        </p:nvSpPr>
        <p:spPr bwMode="auto">
          <a:xfrm>
            <a:off x="48768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77" name="Oval 15"/>
          <p:cNvSpPr>
            <a:spLocks noChangeArrowheads="1"/>
          </p:cNvSpPr>
          <p:nvPr/>
        </p:nvSpPr>
        <p:spPr bwMode="auto">
          <a:xfrm>
            <a:off x="4876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78" name="Oval 16"/>
          <p:cNvSpPr>
            <a:spLocks noChangeArrowheads="1"/>
          </p:cNvSpPr>
          <p:nvPr/>
        </p:nvSpPr>
        <p:spPr bwMode="auto">
          <a:xfrm>
            <a:off x="48768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79" name="Oval 17"/>
          <p:cNvSpPr>
            <a:spLocks noChangeArrowheads="1"/>
          </p:cNvSpPr>
          <p:nvPr/>
        </p:nvSpPr>
        <p:spPr bwMode="auto">
          <a:xfrm>
            <a:off x="48768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80" name="Oval 18"/>
          <p:cNvSpPr>
            <a:spLocks noChangeArrowheads="1"/>
          </p:cNvSpPr>
          <p:nvPr/>
        </p:nvSpPr>
        <p:spPr bwMode="auto">
          <a:xfrm>
            <a:off x="47244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81" name="Oval 19"/>
          <p:cNvSpPr>
            <a:spLocks noChangeArrowheads="1"/>
          </p:cNvSpPr>
          <p:nvPr/>
        </p:nvSpPr>
        <p:spPr bwMode="auto">
          <a:xfrm>
            <a:off x="41148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82" name="Oval 20"/>
          <p:cNvSpPr>
            <a:spLocks noChangeArrowheads="1"/>
          </p:cNvSpPr>
          <p:nvPr/>
        </p:nvSpPr>
        <p:spPr bwMode="auto">
          <a:xfrm>
            <a:off x="4114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83" name="Oval 21"/>
          <p:cNvSpPr>
            <a:spLocks noChangeArrowheads="1"/>
          </p:cNvSpPr>
          <p:nvPr/>
        </p:nvSpPr>
        <p:spPr bwMode="auto">
          <a:xfrm>
            <a:off x="44196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84" name="Oval 22"/>
          <p:cNvSpPr>
            <a:spLocks noChangeArrowheads="1"/>
          </p:cNvSpPr>
          <p:nvPr/>
        </p:nvSpPr>
        <p:spPr bwMode="auto">
          <a:xfrm>
            <a:off x="44196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85" name="Oval 23"/>
          <p:cNvSpPr>
            <a:spLocks noChangeArrowheads="1"/>
          </p:cNvSpPr>
          <p:nvPr/>
        </p:nvSpPr>
        <p:spPr bwMode="auto">
          <a:xfrm>
            <a:off x="53340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86" name="Oval 24"/>
          <p:cNvSpPr>
            <a:spLocks noChangeArrowheads="1"/>
          </p:cNvSpPr>
          <p:nvPr/>
        </p:nvSpPr>
        <p:spPr bwMode="auto">
          <a:xfrm>
            <a:off x="60960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87" name="Oval 25"/>
          <p:cNvSpPr>
            <a:spLocks noChangeArrowheads="1"/>
          </p:cNvSpPr>
          <p:nvPr/>
        </p:nvSpPr>
        <p:spPr bwMode="auto">
          <a:xfrm>
            <a:off x="5638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88" name="Oval 26"/>
          <p:cNvSpPr>
            <a:spLocks noChangeArrowheads="1"/>
          </p:cNvSpPr>
          <p:nvPr/>
        </p:nvSpPr>
        <p:spPr bwMode="auto">
          <a:xfrm>
            <a:off x="56388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89" name="Oval 27"/>
          <p:cNvSpPr>
            <a:spLocks noChangeArrowheads="1"/>
          </p:cNvSpPr>
          <p:nvPr/>
        </p:nvSpPr>
        <p:spPr bwMode="auto">
          <a:xfrm>
            <a:off x="3352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90" name="Oval 28"/>
          <p:cNvSpPr>
            <a:spLocks noChangeArrowheads="1"/>
          </p:cNvSpPr>
          <p:nvPr/>
        </p:nvSpPr>
        <p:spPr bwMode="auto">
          <a:xfrm>
            <a:off x="56388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91" name="Text Box 29"/>
          <p:cNvSpPr txBox="1">
            <a:spLocks noChangeArrowheads="1"/>
          </p:cNvSpPr>
          <p:nvPr/>
        </p:nvSpPr>
        <p:spPr bwMode="auto">
          <a:xfrm rot="-5400000">
            <a:off x="-868362" y="2667000"/>
            <a:ext cx="1981200" cy="3968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a:t>Frequency</a:t>
            </a:r>
          </a:p>
        </p:txBody>
      </p:sp>
      <p:sp>
        <p:nvSpPr>
          <p:cNvPr id="190492" name="Oval 30"/>
          <p:cNvSpPr>
            <a:spLocks noChangeArrowheads="1"/>
          </p:cNvSpPr>
          <p:nvPr/>
        </p:nvSpPr>
        <p:spPr bwMode="auto">
          <a:xfrm>
            <a:off x="50292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93" name="Oval 31"/>
          <p:cNvSpPr>
            <a:spLocks noChangeArrowheads="1"/>
          </p:cNvSpPr>
          <p:nvPr/>
        </p:nvSpPr>
        <p:spPr bwMode="auto">
          <a:xfrm>
            <a:off x="51816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94" name="Oval 32"/>
          <p:cNvSpPr>
            <a:spLocks noChangeArrowheads="1"/>
          </p:cNvSpPr>
          <p:nvPr/>
        </p:nvSpPr>
        <p:spPr bwMode="auto">
          <a:xfrm>
            <a:off x="51816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95" name="Oval 33"/>
          <p:cNvSpPr>
            <a:spLocks noChangeArrowheads="1"/>
          </p:cNvSpPr>
          <p:nvPr/>
        </p:nvSpPr>
        <p:spPr bwMode="auto">
          <a:xfrm>
            <a:off x="47244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96" name="Oval 34"/>
          <p:cNvSpPr>
            <a:spLocks noChangeArrowheads="1"/>
          </p:cNvSpPr>
          <p:nvPr/>
        </p:nvSpPr>
        <p:spPr bwMode="auto">
          <a:xfrm>
            <a:off x="4876800"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97" name="Oval 35"/>
          <p:cNvSpPr>
            <a:spLocks noChangeArrowheads="1"/>
          </p:cNvSpPr>
          <p:nvPr/>
        </p:nvSpPr>
        <p:spPr bwMode="auto">
          <a:xfrm>
            <a:off x="53340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98" name="Oval 36"/>
          <p:cNvSpPr>
            <a:spLocks noChangeArrowheads="1"/>
          </p:cNvSpPr>
          <p:nvPr/>
        </p:nvSpPr>
        <p:spPr bwMode="auto">
          <a:xfrm>
            <a:off x="54864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499" name="Oval 37"/>
          <p:cNvSpPr>
            <a:spLocks noChangeArrowheads="1"/>
          </p:cNvSpPr>
          <p:nvPr/>
        </p:nvSpPr>
        <p:spPr bwMode="auto">
          <a:xfrm>
            <a:off x="53340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00" name="Oval 38"/>
          <p:cNvSpPr>
            <a:spLocks noChangeArrowheads="1"/>
          </p:cNvSpPr>
          <p:nvPr/>
        </p:nvSpPr>
        <p:spPr bwMode="auto">
          <a:xfrm>
            <a:off x="50292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01" name="Oval 39"/>
          <p:cNvSpPr>
            <a:spLocks noChangeArrowheads="1"/>
          </p:cNvSpPr>
          <p:nvPr/>
        </p:nvSpPr>
        <p:spPr bwMode="auto">
          <a:xfrm>
            <a:off x="4876800"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02" name="Oval 40"/>
          <p:cNvSpPr>
            <a:spLocks noChangeArrowheads="1"/>
          </p:cNvSpPr>
          <p:nvPr/>
        </p:nvSpPr>
        <p:spPr bwMode="auto">
          <a:xfrm>
            <a:off x="57912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03" name="Oval 41"/>
          <p:cNvSpPr>
            <a:spLocks noChangeArrowheads="1"/>
          </p:cNvSpPr>
          <p:nvPr/>
        </p:nvSpPr>
        <p:spPr bwMode="auto">
          <a:xfrm>
            <a:off x="59436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04" name="Oval 42"/>
          <p:cNvSpPr>
            <a:spLocks noChangeArrowheads="1"/>
          </p:cNvSpPr>
          <p:nvPr/>
        </p:nvSpPr>
        <p:spPr bwMode="auto">
          <a:xfrm>
            <a:off x="56388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05" name="Oval 43"/>
          <p:cNvSpPr>
            <a:spLocks noChangeArrowheads="1"/>
          </p:cNvSpPr>
          <p:nvPr/>
        </p:nvSpPr>
        <p:spPr bwMode="auto">
          <a:xfrm>
            <a:off x="38100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06" name="Oval 44"/>
          <p:cNvSpPr>
            <a:spLocks noChangeArrowheads="1"/>
          </p:cNvSpPr>
          <p:nvPr/>
        </p:nvSpPr>
        <p:spPr bwMode="auto">
          <a:xfrm>
            <a:off x="47244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07" name="Oval 45"/>
          <p:cNvSpPr>
            <a:spLocks noChangeArrowheads="1"/>
          </p:cNvSpPr>
          <p:nvPr/>
        </p:nvSpPr>
        <p:spPr bwMode="auto">
          <a:xfrm>
            <a:off x="51816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08" name="Oval 46"/>
          <p:cNvSpPr>
            <a:spLocks noChangeArrowheads="1"/>
          </p:cNvSpPr>
          <p:nvPr/>
        </p:nvSpPr>
        <p:spPr bwMode="auto">
          <a:xfrm>
            <a:off x="57912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09" name="Oval 47"/>
          <p:cNvSpPr>
            <a:spLocks noChangeArrowheads="1"/>
          </p:cNvSpPr>
          <p:nvPr/>
        </p:nvSpPr>
        <p:spPr bwMode="auto">
          <a:xfrm>
            <a:off x="51816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10" name="Oval 48"/>
          <p:cNvSpPr>
            <a:spLocks noChangeArrowheads="1"/>
          </p:cNvSpPr>
          <p:nvPr/>
        </p:nvSpPr>
        <p:spPr bwMode="auto">
          <a:xfrm>
            <a:off x="6400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11" name="Oval 49"/>
          <p:cNvSpPr>
            <a:spLocks noChangeArrowheads="1"/>
          </p:cNvSpPr>
          <p:nvPr/>
        </p:nvSpPr>
        <p:spPr bwMode="auto">
          <a:xfrm>
            <a:off x="53340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12" name="Oval 50"/>
          <p:cNvSpPr>
            <a:spLocks noChangeArrowheads="1"/>
          </p:cNvSpPr>
          <p:nvPr/>
        </p:nvSpPr>
        <p:spPr bwMode="auto">
          <a:xfrm>
            <a:off x="50292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13" name="Oval 51"/>
          <p:cNvSpPr>
            <a:spLocks noChangeArrowheads="1"/>
          </p:cNvSpPr>
          <p:nvPr/>
        </p:nvSpPr>
        <p:spPr bwMode="auto">
          <a:xfrm>
            <a:off x="50292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14" name="Oval 52"/>
          <p:cNvSpPr>
            <a:spLocks noChangeArrowheads="1"/>
          </p:cNvSpPr>
          <p:nvPr/>
        </p:nvSpPr>
        <p:spPr bwMode="auto">
          <a:xfrm>
            <a:off x="42672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15" name="Oval 53"/>
          <p:cNvSpPr>
            <a:spLocks noChangeArrowheads="1"/>
          </p:cNvSpPr>
          <p:nvPr/>
        </p:nvSpPr>
        <p:spPr bwMode="auto">
          <a:xfrm>
            <a:off x="60960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16" name="Oval 54"/>
          <p:cNvSpPr>
            <a:spLocks noChangeArrowheads="1"/>
          </p:cNvSpPr>
          <p:nvPr/>
        </p:nvSpPr>
        <p:spPr bwMode="auto">
          <a:xfrm>
            <a:off x="36576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17" name="Oval 55"/>
          <p:cNvSpPr>
            <a:spLocks noChangeArrowheads="1"/>
          </p:cNvSpPr>
          <p:nvPr/>
        </p:nvSpPr>
        <p:spPr bwMode="auto">
          <a:xfrm>
            <a:off x="38100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18" name="Oval 56"/>
          <p:cNvSpPr>
            <a:spLocks noChangeArrowheads="1"/>
          </p:cNvSpPr>
          <p:nvPr/>
        </p:nvSpPr>
        <p:spPr bwMode="auto">
          <a:xfrm>
            <a:off x="41148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19" name="Oval 57"/>
          <p:cNvSpPr>
            <a:spLocks noChangeArrowheads="1"/>
          </p:cNvSpPr>
          <p:nvPr/>
        </p:nvSpPr>
        <p:spPr bwMode="auto">
          <a:xfrm>
            <a:off x="47244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20" name="Oval 58"/>
          <p:cNvSpPr>
            <a:spLocks noChangeArrowheads="1"/>
          </p:cNvSpPr>
          <p:nvPr/>
        </p:nvSpPr>
        <p:spPr bwMode="auto">
          <a:xfrm>
            <a:off x="44196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21" name="Oval 59"/>
          <p:cNvSpPr>
            <a:spLocks noChangeArrowheads="1"/>
          </p:cNvSpPr>
          <p:nvPr/>
        </p:nvSpPr>
        <p:spPr bwMode="auto">
          <a:xfrm>
            <a:off x="51054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22" name="Oval 60"/>
          <p:cNvSpPr>
            <a:spLocks noChangeArrowheads="1"/>
          </p:cNvSpPr>
          <p:nvPr/>
        </p:nvSpPr>
        <p:spPr bwMode="auto">
          <a:xfrm>
            <a:off x="50292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23" name="Oval 61"/>
          <p:cNvSpPr>
            <a:spLocks noChangeArrowheads="1"/>
          </p:cNvSpPr>
          <p:nvPr/>
        </p:nvSpPr>
        <p:spPr bwMode="auto">
          <a:xfrm>
            <a:off x="57912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24" name="Oval 62"/>
          <p:cNvSpPr>
            <a:spLocks noChangeArrowheads="1"/>
          </p:cNvSpPr>
          <p:nvPr/>
        </p:nvSpPr>
        <p:spPr bwMode="auto">
          <a:xfrm>
            <a:off x="3810000"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25" name="Oval 63"/>
          <p:cNvSpPr>
            <a:spLocks noChangeArrowheads="1"/>
          </p:cNvSpPr>
          <p:nvPr/>
        </p:nvSpPr>
        <p:spPr bwMode="auto">
          <a:xfrm>
            <a:off x="38100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26" name="Oval 64"/>
          <p:cNvSpPr>
            <a:spLocks noChangeArrowheads="1"/>
          </p:cNvSpPr>
          <p:nvPr/>
        </p:nvSpPr>
        <p:spPr bwMode="auto">
          <a:xfrm>
            <a:off x="42672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27" name="Oval 65"/>
          <p:cNvSpPr>
            <a:spLocks noChangeArrowheads="1"/>
          </p:cNvSpPr>
          <p:nvPr/>
        </p:nvSpPr>
        <p:spPr bwMode="auto">
          <a:xfrm>
            <a:off x="44196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28" name="Oval 66"/>
          <p:cNvSpPr>
            <a:spLocks noChangeArrowheads="1"/>
          </p:cNvSpPr>
          <p:nvPr/>
        </p:nvSpPr>
        <p:spPr bwMode="auto">
          <a:xfrm>
            <a:off x="48006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29" name="Oval 67"/>
          <p:cNvSpPr>
            <a:spLocks noChangeArrowheads="1"/>
          </p:cNvSpPr>
          <p:nvPr/>
        </p:nvSpPr>
        <p:spPr bwMode="auto">
          <a:xfrm>
            <a:off x="65532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30" name="Oval 68"/>
          <p:cNvSpPr>
            <a:spLocks noChangeArrowheads="1"/>
          </p:cNvSpPr>
          <p:nvPr/>
        </p:nvSpPr>
        <p:spPr bwMode="auto">
          <a:xfrm>
            <a:off x="52578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31" name="Oval 69"/>
          <p:cNvSpPr>
            <a:spLocks noChangeArrowheads="1"/>
          </p:cNvSpPr>
          <p:nvPr/>
        </p:nvSpPr>
        <p:spPr bwMode="auto">
          <a:xfrm>
            <a:off x="4724400"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32" name="Oval 70"/>
          <p:cNvSpPr>
            <a:spLocks noChangeArrowheads="1"/>
          </p:cNvSpPr>
          <p:nvPr/>
        </p:nvSpPr>
        <p:spPr bwMode="auto">
          <a:xfrm>
            <a:off x="4876800"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33" name="Oval 71"/>
          <p:cNvSpPr>
            <a:spLocks noChangeArrowheads="1"/>
          </p:cNvSpPr>
          <p:nvPr/>
        </p:nvSpPr>
        <p:spPr bwMode="auto">
          <a:xfrm>
            <a:off x="42672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34" name="Oval 72"/>
          <p:cNvSpPr>
            <a:spLocks noChangeArrowheads="1"/>
          </p:cNvSpPr>
          <p:nvPr/>
        </p:nvSpPr>
        <p:spPr bwMode="auto">
          <a:xfrm>
            <a:off x="67056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35" name="Oval 73"/>
          <p:cNvSpPr>
            <a:spLocks noChangeArrowheads="1"/>
          </p:cNvSpPr>
          <p:nvPr/>
        </p:nvSpPr>
        <p:spPr bwMode="auto">
          <a:xfrm>
            <a:off x="54864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36" name="Oval 74"/>
          <p:cNvSpPr>
            <a:spLocks noChangeArrowheads="1"/>
          </p:cNvSpPr>
          <p:nvPr/>
        </p:nvSpPr>
        <p:spPr bwMode="auto">
          <a:xfrm>
            <a:off x="54864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37" name="Oval 75"/>
          <p:cNvSpPr>
            <a:spLocks noChangeArrowheads="1"/>
          </p:cNvSpPr>
          <p:nvPr/>
        </p:nvSpPr>
        <p:spPr bwMode="auto">
          <a:xfrm>
            <a:off x="44958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38" name="Oval 76"/>
          <p:cNvSpPr>
            <a:spLocks noChangeArrowheads="1"/>
          </p:cNvSpPr>
          <p:nvPr/>
        </p:nvSpPr>
        <p:spPr bwMode="auto">
          <a:xfrm>
            <a:off x="33528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39" name="Oval 77"/>
          <p:cNvSpPr>
            <a:spLocks noChangeArrowheads="1"/>
          </p:cNvSpPr>
          <p:nvPr/>
        </p:nvSpPr>
        <p:spPr bwMode="auto">
          <a:xfrm>
            <a:off x="36576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40" name="Oval 78"/>
          <p:cNvSpPr>
            <a:spLocks noChangeArrowheads="1"/>
          </p:cNvSpPr>
          <p:nvPr/>
        </p:nvSpPr>
        <p:spPr bwMode="auto">
          <a:xfrm>
            <a:off x="38100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41" name="Oval 79"/>
          <p:cNvSpPr>
            <a:spLocks noChangeArrowheads="1"/>
          </p:cNvSpPr>
          <p:nvPr/>
        </p:nvSpPr>
        <p:spPr bwMode="auto">
          <a:xfrm>
            <a:off x="4419600"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42" name="Oval 80"/>
          <p:cNvSpPr>
            <a:spLocks noChangeArrowheads="1"/>
          </p:cNvSpPr>
          <p:nvPr/>
        </p:nvSpPr>
        <p:spPr bwMode="auto">
          <a:xfrm>
            <a:off x="4724400"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43" name="Oval 81"/>
          <p:cNvSpPr>
            <a:spLocks noChangeArrowheads="1"/>
          </p:cNvSpPr>
          <p:nvPr/>
        </p:nvSpPr>
        <p:spPr bwMode="auto">
          <a:xfrm>
            <a:off x="5029200"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44" name="Oval 82"/>
          <p:cNvSpPr>
            <a:spLocks noChangeArrowheads="1"/>
          </p:cNvSpPr>
          <p:nvPr/>
        </p:nvSpPr>
        <p:spPr bwMode="auto">
          <a:xfrm>
            <a:off x="5029200"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45" name="Oval 83"/>
          <p:cNvSpPr>
            <a:spLocks noChangeArrowheads="1"/>
          </p:cNvSpPr>
          <p:nvPr/>
        </p:nvSpPr>
        <p:spPr bwMode="auto">
          <a:xfrm>
            <a:off x="53340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46" name="Oval 84"/>
          <p:cNvSpPr>
            <a:spLocks noChangeArrowheads="1"/>
          </p:cNvSpPr>
          <p:nvPr/>
        </p:nvSpPr>
        <p:spPr bwMode="auto">
          <a:xfrm>
            <a:off x="54864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47" name="Oval 85"/>
          <p:cNvSpPr>
            <a:spLocks noChangeArrowheads="1"/>
          </p:cNvSpPr>
          <p:nvPr/>
        </p:nvSpPr>
        <p:spPr bwMode="auto">
          <a:xfrm>
            <a:off x="54102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48" name="Oval 86"/>
          <p:cNvSpPr>
            <a:spLocks noChangeArrowheads="1"/>
          </p:cNvSpPr>
          <p:nvPr/>
        </p:nvSpPr>
        <p:spPr bwMode="auto">
          <a:xfrm>
            <a:off x="54864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49" name="Oval 87"/>
          <p:cNvSpPr>
            <a:spLocks noChangeArrowheads="1"/>
          </p:cNvSpPr>
          <p:nvPr/>
        </p:nvSpPr>
        <p:spPr bwMode="auto">
          <a:xfrm>
            <a:off x="59436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50" name="Oval 88"/>
          <p:cNvSpPr>
            <a:spLocks noChangeArrowheads="1"/>
          </p:cNvSpPr>
          <p:nvPr/>
        </p:nvSpPr>
        <p:spPr bwMode="auto">
          <a:xfrm>
            <a:off x="62484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51" name="Oval 89"/>
          <p:cNvSpPr>
            <a:spLocks noChangeArrowheads="1"/>
          </p:cNvSpPr>
          <p:nvPr/>
        </p:nvSpPr>
        <p:spPr bwMode="auto">
          <a:xfrm>
            <a:off x="55626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52" name="Oval 90"/>
          <p:cNvSpPr>
            <a:spLocks noChangeArrowheads="1"/>
          </p:cNvSpPr>
          <p:nvPr/>
        </p:nvSpPr>
        <p:spPr bwMode="auto">
          <a:xfrm>
            <a:off x="4724400"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53" name="Oval 91"/>
          <p:cNvSpPr>
            <a:spLocks noChangeArrowheads="1"/>
          </p:cNvSpPr>
          <p:nvPr/>
        </p:nvSpPr>
        <p:spPr bwMode="auto">
          <a:xfrm>
            <a:off x="5181600"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54" name="Oval 92"/>
          <p:cNvSpPr>
            <a:spLocks noChangeArrowheads="1"/>
          </p:cNvSpPr>
          <p:nvPr/>
        </p:nvSpPr>
        <p:spPr bwMode="auto">
          <a:xfrm>
            <a:off x="68580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55" name="Oval 93"/>
          <p:cNvSpPr>
            <a:spLocks noChangeArrowheads="1"/>
          </p:cNvSpPr>
          <p:nvPr/>
        </p:nvSpPr>
        <p:spPr bwMode="auto">
          <a:xfrm>
            <a:off x="5181600"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56" name="Oval 94"/>
          <p:cNvSpPr>
            <a:spLocks noChangeArrowheads="1"/>
          </p:cNvSpPr>
          <p:nvPr/>
        </p:nvSpPr>
        <p:spPr bwMode="auto">
          <a:xfrm>
            <a:off x="5029200"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57" name="Oval 95"/>
          <p:cNvSpPr>
            <a:spLocks noChangeArrowheads="1"/>
          </p:cNvSpPr>
          <p:nvPr/>
        </p:nvSpPr>
        <p:spPr bwMode="auto">
          <a:xfrm>
            <a:off x="5334000"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58" name="Oval 96"/>
          <p:cNvSpPr>
            <a:spLocks noChangeArrowheads="1"/>
          </p:cNvSpPr>
          <p:nvPr/>
        </p:nvSpPr>
        <p:spPr bwMode="auto">
          <a:xfrm>
            <a:off x="5181600"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59" name="Oval 97"/>
          <p:cNvSpPr>
            <a:spLocks noChangeArrowheads="1"/>
          </p:cNvSpPr>
          <p:nvPr/>
        </p:nvSpPr>
        <p:spPr bwMode="auto">
          <a:xfrm>
            <a:off x="62484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60" name="Oval 98"/>
          <p:cNvSpPr>
            <a:spLocks noChangeArrowheads="1"/>
          </p:cNvSpPr>
          <p:nvPr/>
        </p:nvSpPr>
        <p:spPr bwMode="auto">
          <a:xfrm>
            <a:off x="76200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61" name="Oval 99"/>
          <p:cNvSpPr>
            <a:spLocks noChangeArrowheads="1"/>
          </p:cNvSpPr>
          <p:nvPr/>
        </p:nvSpPr>
        <p:spPr bwMode="auto">
          <a:xfrm>
            <a:off x="39624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62" name="Oval 100"/>
          <p:cNvSpPr>
            <a:spLocks noChangeArrowheads="1"/>
          </p:cNvSpPr>
          <p:nvPr/>
        </p:nvSpPr>
        <p:spPr bwMode="auto">
          <a:xfrm>
            <a:off x="41148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63" name="Oval 101"/>
          <p:cNvSpPr>
            <a:spLocks noChangeArrowheads="1"/>
          </p:cNvSpPr>
          <p:nvPr/>
        </p:nvSpPr>
        <p:spPr bwMode="auto">
          <a:xfrm>
            <a:off x="41910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64" name="Oval 102"/>
          <p:cNvSpPr>
            <a:spLocks noChangeArrowheads="1"/>
          </p:cNvSpPr>
          <p:nvPr/>
        </p:nvSpPr>
        <p:spPr bwMode="auto">
          <a:xfrm>
            <a:off x="4419600"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65" name="Oval 103"/>
          <p:cNvSpPr>
            <a:spLocks noChangeArrowheads="1"/>
          </p:cNvSpPr>
          <p:nvPr/>
        </p:nvSpPr>
        <p:spPr bwMode="auto">
          <a:xfrm>
            <a:off x="42672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66" name="Oval 104"/>
          <p:cNvSpPr>
            <a:spLocks noChangeArrowheads="1"/>
          </p:cNvSpPr>
          <p:nvPr/>
        </p:nvSpPr>
        <p:spPr bwMode="auto">
          <a:xfrm>
            <a:off x="39624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67" name="Oval 105"/>
          <p:cNvSpPr>
            <a:spLocks noChangeArrowheads="1"/>
          </p:cNvSpPr>
          <p:nvPr/>
        </p:nvSpPr>
        <p:spPr bwMode="auto">
          <a:xfrm>
            <a:off x="32004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68" name="Oval 106"/>
          <p:cNvSpPr>
            <a:spLocks noChangeArrowheads="1"/>
          </p:cNvSpPr>
          <p:nvPr/>
        </p:nvSpPr>
        <p:spPr bwMode="auto">
          <a:xfrm>
            <a:off x="4419600"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69" name="Oval 107"/>
          <p:cNvSpPr>
            <a:spLocks noChangeArrowheads="1"/>
          </p:cNvSpPr>
          <p:nvPr/>
        </p:nvSpPr>
        <p:spPr bwMode="auto">
          <a:xfrm>
            <a:off x="4876800"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70" name="Oval 108"/>
          <p:cNvSpPr>
            <a:spLocks noChangeArrowheads="1"/>
          </p:cNvSpPr>
          <p:nvPr/>
        </p:nvSpPr>
        <p:spPr bwMode="auto">
          <a:xfrm>
            <a:off x="59436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71" name="Oval 109"/>
          <p:cNvSpPr>
            <a:spLocks noChangeArrowheads="1"/>
          </p:cNvSpPr>
          <p:nvPr/>
        </p:nvSpPr>
        <p:spPr bwMode="auto">
          <a:xfrm>
            <a:off x="64008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72" name="Oval 110"/>
          <p:cNvSpPr>
            <a:spLocks noChangeArrowheads="1"/>
          </p:cNvSpPr>
          <p:nvPr/>
        </p:nvSpPr>
        <p:spPr bwMode="auto">
          <a:xfrm>
            <a:off x="65532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73" name="Oval 111"/>
          <p:cNvSpPr>
            <a:spLocks noChangeArrowheads="1"/>
          </p:cNvSpPr>
          <p:nvPr/>
        </p:nvSpPr>
        <p:spPr bwMode="auto">
          <a:xfrm>
            <a:off x="70104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74" name="Oval 112"/>
          <p:cNvSpPr>
            <a:spLocks noChangeArrowheads="1"/>
          </p:cNvSpPr>
          <p:nvPr/>
        </p:nvSpPr>
        <p:spPr bwMode="auto">
          <a:xfrm>
            <a:off x="73152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75" name="Oval 113"/>
          <p:cNvSpPr>
            <a:spLocks noChangeArrowheads="1"/>
          </p:cNvSpPr>
          <p:nvPr/>
        </p:nvSpPr>
        <p:spPr bwMode="auto">
          <a:xfrm>
            <a:off x="68580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76" name="Oval 114"/>
          <p:cNvSpPr>
            <a:spLocks noChangeArrowheads="1"/>
          </p:cNvSpPr>
          <p:nvPr/>
        </p:nvSpPr>
        <p:spPr bwMode="auto">
          <a:xfrm>
            <a:off x="19812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77" name="Oval 115"/>
          <p:cNvSpPr>
            <a:spLocks noChangeArrowheads="1"/>
          </p:cNvSpPr>
          <p:nvPr/>
        </p:nvSpPr>
        <p:spPr bwMode="auto">
          <a:xfrm>
            <a:off x="21336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78" name="Oval 116"/>
          <p:cNvSpPr>
            <a:spLocks noChangeArrowheads="1"/>
          </p:cNvSpPr>
          <p:nvPr/>
        </p:nvSpPr>
        <p:spPr bwMode="auto">
          <a:xfrm>
            <a:off x="33528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79" name="Oval 117"/>
          <p:cNvSpPr>
            <a:spLocks noChangeArrowheads="1"/>
          </p:cNvSpPr>
          <p:nvPr/>
        </p:nvSpPr>
        <p:spPr bwMode="auto">
          <a:xfrm>
            <a:off x="2590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80" name="Oval 118"/>
          <p:cNvSpPr>
            <a:spLocks noChangeArrowheads="1"/>
          </p:cNvSpPr>
          <p:nvPr/>
        </p:nvSpPr>
        <p:spPr bwMode="auto">
          <a:xfrm>
            <a:off x="36576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81" name="Oval 119"/>
          <p:cNvSpPr>
            <a:spLocks noChangeArrowheads="1"/>
          </p:cNvSpPr>
          <p:nvPr/>
        </p:nvSpPr>
        <p:spPr bwMode="auto">
          <a:xfrm>
            <a:off x="5334000"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82" name="Oval 120"/>
          <p:cNvSpPr>
            <a:spLocks noChangeArrowheads="1"/>
          </p:cNvSpPr>
          <p:nvPr/>
        </p:nvSpPr>
        <p:spPr bwMode="auto">
          <a:xfrm>
            <a:off x="57912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83" name="Oval 121"/>
          <p:cNvSpPr>
            <a:spLocks noChangeArrowheads="1"/>
          </p:cNvSpPr>
          <p:nvPr/>
        </p:nvSpPr>
        <p:spPr bwMode="auto">
          <a:xfrm>
            <a:off x="43434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84" name="Oval 122"/>
          <p:cNvSpPr>
            <a:spLocks noChangeArrowheads="1"/>
          </p:cNvSpPr>
          <p:nvPr/>
        </p:nvSpPr>
        <p:spPr bwMode="auto">
          <a:xfrm>
            <a:off x="4267200"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85" name="Oval 123"/>
          <p:cNvSpPr>
            <a:spLocks noChangeArrowheads="1"/>
          </p:cNvSpPr>
          <p:nvPr/>
        </p:nvSpPr>
        <p:spPr bwMode="auto">
          <a:xfrm>
            <a:off x="4267200"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86" name="Oval 124"/>
          <p:cNvSpPr>
            <a:spLocks noChangeArrowheads="1"/>
          </p:cNvSpPr>
          <p:nvPr/>
        </p:nvSpPr>
        <p:spPr bwMode="auto">
          <a:xfrm>
            <a:off x="4114800"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87" name="Oval 125"/>
          <p:cNvSpPr>
            <a:spLocks noChangeArrowheads="1"/>
          </p:cNvSpPr>
          <p:nvPr/>
        </p:nvSpPr>
        <p:spPr bwMode="auto">
          <a:xfrm>
            <a:off x="4419600"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88" name="Oval 126"/>
          <p:cNvSpPr>
            <a:spLocks noChangeArrowheads="1"/>
          </p:cNvSpPr>
          <p:nvPr/>
        </p:nvSpPr>
        <p:spPr bwMode="auto">
          <a:xfrm>
            <a:off x="4724400"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89" name="Oval 127"/>
          <p:cNvSpPr>
            <a:spLocks noChangeArrowheads="1"/>
          </p:cNvSpPr>
          <p:nvPr/>
        </p:nvSpPr>
        <p:spPr bwMode="auto">
          <a:xfrm>
            <a:off x="5486400"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90" name="Oval 128"/>
          <p:cNvSpPr>
            <a:spLocks noChangeArrowheads="1"/>
          </p:cNvSpPr>
          <p:nvPr/>
        </p:nvSpPr>
        <p:spPr bwMode="auto">
          <a:xfrm>
            <a:off x="56388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91" name="Oval 129"/>
          <p:cNvSpPr>
            <a:spLocks noChangeArrowheads="1"/>
          </p:cNvSpPr>
          <p:nvPr/>
        </p:nvSpPr>
        <p:spPr bwMode="auto">
          <a:xfrm>
            <a:off x="60960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92" name="Oval 130"/>
          <p:cNvSpPr>
            <a:spLocks noChangeArrowheads="1"/>
          </p:cNvSpPr>
          <p:nvPr/>
        </p:nvSpPr>
        <p:spPr bwMode="auto">
          <a:xfrm>
            <a:off x="67056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93" name="Oval 131"/>
          <p:cNvSpPr>
            <a:spLocks noChangeArrowheads="1"/>
          </p:cNvSpPr>
          <p:nvPr/>
        </p:nvSpPr>
        <p:spPr bwMode="auto">
          <a:xfrm>
            <a:off x="64008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94" name="Oval 132"/>
          <p:cNvSpPr>
            <a:spLocks noChangeArrowheads="1"/>
          </p:cNvSpPr>
          <p:nvPr/>
        </p:nvSpPr>
        <p:spPr bwMode="auto">
          <a:xfrm>
            <a:off x="74676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95" name="Oval 133"/>
          <p:cNvSpPr>
            <a:spLocks noChangeArrowheads="1"/>
          </p:cNvSpPr>
          <p:nvPr/>
        </p:nvSpPr>
        <p:spPr bwMode="auto">
          <a:xfrm>
            <a:off x="70104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96" name="Oval 134"/>
          <p:cNvSpPr>
            <a:spLocks noChangeArrowheads="1"/>
          </p:cNvSpPr>
          <p:nvPr/>
        </p:nvSpPr>
        <p:spPr bwMode="auto">
          <a:xfrm>
            <a:off x="7924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97" name="Oval 135"/>
          <p:cNvSpPr>
            <a:spLocks noChangeArrowheads="1"/>
          </p:cNvSpPr>
          <p:nvPr/>
        </p:nvSpPr>
        <p:spPr bwMode="auto">
          <a:xfrm>
            <a:off x="5181600"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98" name="Oval 136"/>
          <p:cNvSpPr>
            <a:spLocks noChangeArrowheads="1"/>
          </p:cNvSpPr>
          <p:nvPr/>
        </p:nvSpPr>
        <p:spPr bwMode="auto">
          <a:xfrm>
            <a:off x="5334000"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599" name="Oval 137"/>
          <p:cNvSpPr>
            <a:spLocks noChangeArrowheads="1"/>
          </p:cNvSpPr>
          <p:nvPr/>
        </p:nvSpPr>
        <p:spPr bwMode="auto">
          <a:xfrm>
            <a:off x="5486400"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00" name="Oval 138"/>
          <p:cNvSpPr>
            <a:spLocks noChangeArrowheads="1"/>
          </p:cNvSpPr>
          <p:nvPr/>
        </p:nvSpPr>
        <p:spPr bwMode="auto">
          <a:xfrm>
            <a:off x="5638800"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01" name="Oval 139"/>
          <p:cNvSpPr>
            <a:spLocks noChangeArrowheads="1"/>
          </p:cNvSpPr>
          <p:nvPr/>
        </p:nvSpPr>
        <p:spPr bwMode="auto">
          <a:xfrm>
            <a:off x="58674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02" name="Oval 140"/>
          <p:cNvSpPr>
            <a:spLocks noChangeArrowheads="1"/>
          </p:cNvSpPr>
          <p:nvPr/>
        </p:nvSpPr>
        <p:spPr bwMode="auto">
          <a:xfrm>
            <a:off x="57912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03" name="Oval 141"/>
          <p:cNvSpPr>
            <a:spLocks noChangeArrowheads="1"/>
          </p:cNvSpPr>
          <p:nvPr/>
        </p:nvSpPr>
        <p:spPr bwMode="auto">
          <a:xfrm>
            <a:off x="59436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04" name="Oval 142"/>
          <p:cNvSpPr>
            <a:spLocks noChangeArrowheads="1"/>
          </p:cNvSpPr>
          <p:nvPr/>
        </p:nvSpPr>
        <p:spPr bwMode="auto">
          <a:xfrm>
            <a:off x="39624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05" name="Oval 143"/>
          <p:cNvSpPr>
            <a:spLocks noChangeArrowheads="1"/>
          </p:cNvSpPr>
          <p:nvPr/>
        </p:nvSpPr>
        <p:spPr bwMode="auto">
          <a:xfrm>
            <a:off x="59436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06" name="Oval 144"/>
          <p:cNvSpPr>
            <a:spLocks noChangeArrowheads="1"/>
          </p:cNvSpPr>
          <p:nvPr/>
        </p:nvSpPr>
        <p:spPr bwMode="auto">
          <a:xfrm>
            <a:off x="62484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07" name="Oval 145"/>
          <p:cNvSpPr>
            <a:spLocks noChangeArrowheads="1"/>
          </p:cNvSpPr>
          <p:nvPr/>
        </p:nvSpPr>
        <p:spPr bwMode="auto">
          <a:xfrm>
            <a:off x="64008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08" name="Oval 146"/>
          <p:cNvSpPr>
            <a:spLocks noChangeArrowheads="1"/>
          </p:cNvSpPr>
          <p:nvPr/>
        </p:nvSpPr>
        <p:spPr bwMode="auto">
          <a:xfrm>
            <a:off x="65532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09" name="Oval 147"/>
          <p:cNvSpPr>
            <a:spLocks noChangeArrowheads="1"/>
          </p:cNvSpPr>
          <p:nvPr/>
        </p:nvSpPr>
        <p:spPr bwMode="auto">
          <a:xfrm>
            <a:off x="60960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10" name="Oval 148"/>
          <p:cNvSpPr>
            <a:spLocks noChangeArrowheads="1"/>
          </p:cNvSpPr>
          <p:nvPr/>
        </p:nvSpPr>
        <p:spPr bwMode="auto">
          <a:xfrm>
            <a:off x="4724400"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11" name="Oval 149"/>
          <p:cNvSpPr>
            <a:spLocks noChangeArrowheads="1"/>
          </p:cNvSpPr>
          <p:nvPr/>
        </p:nvSpPr>
        <p:spPr bwMode="auto">
          <a:xfrm>
            <a:off x="5638800"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12" name="Oval 150"/>
          <p:cNvSpPr>
            <a:spLocks noChangeArrowheads="1"/>
          </p:cNvSpPr>
          <p:nvPr/>
        </p:nvSpPr>
        <p:spPr bwMode="auto">
          <a:xfrm>
            <a:off x="5638800"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13" name="Oval 151"/>
          <p:cNvSpPr>
            <a:spLocks noChangeArrowheads="1"/>
          </p:cNvSpPr>
          <p:nvPr/>
        </p:nvSpPr>
        <p:spPr bwMode="auto">
          <a:xfrm>
            <a:off x="71628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14" name="Oval 152"/>
          <p:cNvSpPr>
            <a:spLocks noChangeArrowheads="1"/>
          </p:cNvSpPr>
          <p:nvPr/>
        </p:nvSpPr>
        <p:spPr bwMode="auto">
          <a:xfrm>
            <a:off x="4724400" y="29718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615" name="Oval 153"/>
          <p:cNvSpPr>
            <a:spLocks noChangeArrowheads="1"/>
          </p:cNvSpPr>
          <p:nvPr/>
        </p:nvSpPr>
        <p:spPr bwMode="auto">
          <a:xfrm>
            <a:off x="30480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16" name="Oval 154"/>
          <p:cNvSpPr>
            <a:spLocks noChangeArrowheads="1"/>
          </p:cNvSpPr>
          <p:nvPr/>
        </p:nvSpPr>
        <p:spPr bwMode="auto">
          <a:xfrm>
            <a:off x="28956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17" name="Oval 155"/>
          <p:cNvSpPr>
            <a:spLocks noChangeArrowheads="1"/>
          </p:cNvSpPr>
          <p:nvPr/>
        </p:nvSpPr>
        <p:spPr bwMode="auto">
          <a:xfrm>
            <a:off x="27432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18" name="Oval 156"/>
          <p:cNvSpPr>
            <a:spLocks noChangeArrowheads="1"/>
          </p:cNvSpPr>
          <p:nvPr/>
        </p:nvSpPr>
        <p:spPr bwMode="auto">
          <a:xfrm>
            <a:off x="33528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19" name="Oval 157"/>
          <p:cNvSpPr>
            <a:spLocks noChangeArrowheads="1"/>
          </p:cNvSpPr>
          <p:nvPr/>
        </p:nvSpPr>
        <p:spPr bwMode="auto">
          <a:xfrm>
            <a:off x="32004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20" name="Oval 158"/>
          <p:cNvSpPr>
            <a:spLocks noChangeArrowheads="1"/>
          </p:cNvSpPr>
          <p:nvPr/>
        </p:nvSpPr>
        <p:spPr bwMode="auto">
          <a:xfrm>
            <a:off x="4876800"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21" name="Oval 159"/>
          <p:cNvSpPr>
            <a:spLocks noChangeArrowheads="1"/>
          </p:cNvSpPr>
          <p:nvPr/>
        </p:nvSpPr>
        <p:spPr bwMode="auto">
          <a:xfrm>
            <a:off x="4876800" y="29718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622" name="Oval 160"/>
          <p:cNvSpPr>
            <a:spLocks noChangeArrowheads="1"/>
          </p:cNvSpPr>
          <p:nvPr/>
        </p:nvSpPr>
        <p:spPr bwMode="auto">
          <a:xfrm>
            <a:off x="5029200"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23" name="Oval 161"/>
          <p:cNvSpPr>
            <a:spLocks noChangeArrowheads="1"/>
          </p:cNvSpPr>
          <p:nvPr/>
        </p:nvSpPr>
        <p:spPr bwMode="auto">
          <a:xfrm>
            <a:off x="5334000"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24" name="Oval 162"/>
          <p:cNvSpPr>
            <a:spLocks noChangeArrowheads="1"/>
          </p:cNvSpPr>
          <p:nvPr/>
        </p:nvSpPr>
        <p:spPr bwMode="auto">
          <a:xfrm>
            <a:off x="5486400"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25" name="Oval 163"/>
          <p:cNvSpPr>
            <a:spLocks noChangeArrowheads="1"/>
          </p:cNvSpPr>
          <p:nvPr/>
        </p:nvSpPr>
        <p:spPr bwMode="auto">
          <a:xfrm>
            <a:off x="5638800"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26" name="Oval 164"/>
          <p:cNvSpPr>
            <a:spLocks noChangeArrowheads="1"/>
          </p:cNvSpPr>
          <p:nvPr/>
        </p:nvSpPr>
        <p:spPr bwMode="auto">
          <a:xfrm>
            <a:off x="5791200"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27" name="Oval 165"/>
          <p:cNvSpPr>
            <a:spLocks noChangeArrowheads="1"/>
          </p:cNvSpPr>
          <p:nvPr/>
        </p:nvSpPr>
        <p:spPr bwMode="auto">
          <a:xfrm>
            <a:off x="6096000"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28" name="Oval 166"/>
          <p:cNvSpPr>
            <a:spLocks noChangeArrowheads="1"/>
          </p:cNvSpPr>
          <p:nvPr/>
        </p:nvSpPr>
        <p:spPr bwMode="auto">
          <a:xfrm>
            <a:off x="60198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29" name="Oval 167"/>
          <p:cNvSpPr>
            <a:spLocks noChangeArrowheads="1"/>
          </p:cNvSpPr>
          <p:nvPr/>
        </p:nvSpPr>
        <p:spPr bwMode="auto">
          <a:xfrm>
            <a:off x="61722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30" name="Oval 168"/>
          <p:cNvSpPr>
            <a:spLocks noChangeArrowheads="1"/>
          </p:cNvSpPr>
          <p:nvPr/>
        </p:nvSpPr>
        <p:spPr bwMode="auto">
          <a:xfrm>
            <a:off x="5943600"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31" name="Oval 169"/>
          <p:cNvSpPr>
            <a:spLocks noChangeArrowheads="1"/>
          </p:cNvSpPr>
          <p:nvPr/>
        </p:nvSpPr>
        <p:spPr bwMode="auto">
          <a:xfrm>
            <a:off x="5791200"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32" name="Oval 170"/>
          <p:cNvSpPr>
            <a:spLocks noChangeArrowheads="1"/>
          </p:cNvSpPr>
          <p:nvPr/>
        </p:nvSpPr>
        <p:spPr bwMode="auto">
          <a:xfrm>
            <a:off x="5791200"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33" name="Oval 171"/>
          <p:cNvSpPr>
            <a:spLocks noChangeArrowheads="1"/>
          </p:cNvSpPr>
          <p:nvPr/>
        </p:nvSpPr>
        <p:spPr bwMode="auto">
          <a:xfrm>
            <a:off x="62484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34" name="Oval 172"/>
          <p:cNvSpPr>
            <a:spLocks noChangeArrowheads="1"/>
          </p:cNvSpPr>
          <p:nvPr/>
        </p:nvSpPr>
        <p:spPr bwMode="auto">
          <a:xfrm>
            <a:off x="40386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35" name="Oval 173"/>
          <p:cNvSpPr>
            <a:spLocks noChangeArrowheads="1"/>
          </p:cNvSpPr>
          <p:nvPr/>
        </p:nvSpPr>
        <p:spPr bwMode="auto">
          <a:xfrm>
            <a:off x="38862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36" name="Oval 174"/>
          <p:cNvSpPr>
            <a:spLocks noChangeArrowheads="1"/>
          </p:cNvSpPr>
          <p:nvPr/>
        </p:nvSpPr>
        <p:spPr bwMode="auto">
          <a:xfrm>
            <a:off x="36576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37" name="Oval 175"/>
          <p:cNvSpPr>
            <a:spLocks noChangeArrowheads="1"/>
          </p:cNvSpPr>
          <p:nvPr/>
        </p:nvSpPr>
        <p:spPr bwMode="auto">
          <a:xfrm>
            <a:off x="33528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38" name="Oval 176"/>
          <p:cNvSpPr>
            <a:spLocks noChangeArrowheads="1"/>
          </p:cNvSpPr>
          <p:nvPr/>
        </p:nvSpPr>
        <p:spPr bwMode="auto">
          <a:xfrm>
            <a:off x="73152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39" name="Oval 177"/>
          <p:cNvSpPr>
            <a:spLocks noChangeArrowheads="1"/>
          </p:cNvSpPr>
          <p:nvPr/>
        </p:nvSpPr>
        <p:spPr bwMode="auto">
          <a:xfrm>
            <a:off x="67056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40" name="Oval 178"/>
          <p:cNvSpPr>
            <a:spLocks noChangeArrowheads="1"/>
          </p:cNvSpPr>
          <p:nvPr/>
        </p:nvSpPr>
        <p:spPr bwMode="auto">
          <a:xfrm>
            <a:off x="5486400"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41" name="Oval 179"/>
          <p:cNvSpPr>
            <a:spLocks noChangeArrowheads="1"/>
          </p:cNvSpPr>
          <p:nvPr/>
        </p:nvSpPr>
        <p:spPr bwMode="auto">
          <a:xfrm>
            <a:off x="5181600"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42" name="Oval 180"/>
          <p:cNvSpPr>
            <a:spLocks noChangeArrowheads="1"/>
          </p:cNvSpPr>
          <p:nvPr/>
        </p:nvSpPr>
        <p:spPr bwMode="auto">
          <a:xfrm>
            <a:off x="5029200" y="29718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643" name="Oval 181"/>
          <p:cNvSpPr>
            <a:spLocks noChangeArrowheads="1"/>
          </p:cNvSpPr>
          <p:nvPr/>
        </p:nvSpPr>
        <p:spPr bwMode="auto">
          <a:xfrm>
            <a:off x="5334000"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44" name="Oval 182"/>
          <p:cNvSpPr>
            <a:spLocks noChangeArrowheads="1"/>
          </p:cNvSpPr>
          <p:nvPr/>
        </p:nvSpPr>
        <p:spPr bwMode="auto">
          <a:xfrm>
            <a:off x="37338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45" name="Oval 183"/>
          <p:cNvSpPr>
            <a:spLocks noChangeArrowheads="1"/>
          </p:cNvSpPr>
          <p:nvPr/>
        </p:nvSpPr>
        <p:spPr bwMode="auto">
          <a:xfrm>
            <a:off x="24384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46" name="Oval 184"/>
          <p:cNvSpPr>
            <a:spLocks noChangeArrowheads="1"/>
          </p:cNvSpPr>
          <p:nvPr/>
        </p:nvSpPr>
        <p:spPr bwMode="auto">
          <a:xfrm>
            <a:off x="27432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47" name="Oval 185"/>
          <p:cNvSpPr>
            <a:spLocks noChangeArrowheads="1"/>
          </p:cNvSpPr>
          <p:nvPr/>
        </p:nvSpPr>
        <p:spPr bwMode="auto">
          <a:xfrm>
            <a:off x="28956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48" name="Oval 186"/>
          <p:cNvSpPr>
            <a:spLocks noChangeArrowheads="1"/>
          </p:cNvSpPr>
          <p:nvPr/>
        </p:nvSpPr>
        <p:spPr bwMode="auto">
          <a:xfrm>
            <a:off x="30480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49" name="Oval 187"/>
          <p:cNvSpPr>
            <a:spLocks noChangeArrowheads="1"/>
          </p:cNvSpPr>
          <p:nvPr/>
        </p:nvSpPr>
        <p:spPr bwMode="auto">
          <a:xfrm>
            <a:off x="3810000"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50" name="Oval 188"/>
          <p:cNvSpPr>
            <a:spLocks noChangeArrowheads="1"/>
          </p:cNvSpPr>
          <p:nvPr/>
        </p:nvSpPr>
        <p:spPr bwMode="auto">
          <a:xfrm>
            <a:off x="3962400"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51" name="Oval 189"/>
          <p:cNvSpPr>
            <a:spLocks noChangeArrowheads="1"/>
          </p:cNvSpPr>
          <p:nvPr/>
        </p:nvSpPr>
        <p:spPr bwMode="auto">
          <a:xfrm>
            <a:off x="3962400"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52" name="Oval 190"/>
          <p:cNvSpPr>
            <a:spLocks noChangeArrowheads="1"/>
          </p:cNvSpPr>
          <p:nvPr/>
        </p:nvSpPr>
        <p:spPr bwMode="auto">
          <a:xfrm>
            <a:off x="3962400"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53" name="Oval 191"/>
          <p:cNvSpPr>
            <a:spLocks noChangeArrowheads="1"/>
          </p:cNvSpPr>
          <p:nvPr/>
        </p:nvSpPr>
        <p:spPr bwMode="auto">
          <a:xfrm>
            <a:off x="4114800"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54" name="Oval 192"/>
          <p:cNvSpPr>
            <a:spLocks noChangeArrowheads="1"/>
          </p:cNvSpPr>
          <p:nvPr/>
        </p:nvSpPr>
        <p:spPr bwMode="auto">
          <a:xfrm>
            <a:off x="4267200"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55" name="Oval 193"/>
          <p:cNvSpPr>
            <a:spLocks noChangeArrowheads="1"/>
          </p:cNvSpPr>
          <p:nvPr/>
        </p:nvSpPr>
        <p:spPr bwMode="auto">
          <a:xfrm>
            <a:off x="4267200"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56" name="Oval 194"/>
          <p:cNvSpPr>
            <a:spLocks noChangeArrowheads="1"/>
          </p:cNvSpPr>
          <p:nvPr/>
        </p:nvSpPr>
        <p:spPr bwMode="auto">
          <a:xfrm>
            <a:off x="4267200"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57" name="Oval 195"/>
          <p:cNvSpPr>
            <a:spLocks noChangeArrowheads="1"/>
          </p:cNvSpPr>
          <p:nvPr/>
        </p:nvSpPr>
        <p:spPr bwMode="auto">
          <a:xfrm>
            <a:off x="4419600"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58" name="Oval 196"/>
          <p:cNvSpPr>
            <a:spLocks noChangeArrowheads="1"/>
          </p:cNvSpPr>
          <p:nvPr/>
        </p:nvSpPr>
        <p:spPr bwMode="auto">
          <a:xfrm>
            <a:off x="4419600" y="29718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659" name="Oval 197"/>
          <p:cNvSpPr>
            <a:spLocks noChangeArrowheads="1"/>
          </p:cNvSpPr>
          <p:nvPr/>
        </p:nvSpPr>
        <p:spPr bwMode="auto">
          <a:xfrm>
            <a:off x="4419600" y="28194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660" name="Oval 198"/>
          <p:cNvSpPr>
            <a:spLocks noChangeArrowheads="1"/>
          </p:cNvSpPr>
          <p:nvPr/>
        </p:nvSpPr>
        <p:spPr bwMode="auto">
          <a:xfrm>
            <a:off x="4419600" y="26670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661" name="Oval 199"/>
          <p:cNvSpPr>
            <a:spLocks noChangeArrowheads="1"/>
          </p:cNvSpPr>
          <p:nvPr/>
        </p:nvSpPr>
        <p:spPr bwMode="auto">
          <a:xfrm>
            <a:off x="4724400" y="28194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662" name="Oval 200"/>
          <p:cNvSpPr>
            <a:spLocks noChangeArrowheads="1"/>
          </p:cNvSpPr>
          <p:nvPr/>
        </p:nvSpPr>
        <p:spPr bwMode="auto">
          <a:xfrm>
            <a:off x="5943600"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63" name="Oval 201"/>
          <p:cNvSpPr>
            <a:spLocks noChangeArrowheads="1"/>
          </p:cNvSpPr>
          <p:nvPr/>
        </p:nvSpPr>
        <p:spPr bwMode="auto">
          <a:xfrm>
            <a:off x="6096000"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64" name="Oval 202"/>
          <p:cNvSpPr>
            <a:spLocks noChangeArrowheads="1"/>
          </p:cNvSpPr>
          <p:nvPr/>
        </p:nvSpPr>
        <p:spPr bwMode="auto">
          <a:xfrm>
            <a:off x="6096000"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65" name="Oval 203"/>
          <p:cNvSpPr>
            <a:spLocks noChangeArrowheads="1"/>
          </p:cNvSpPr>
          <p:nvPr/>
        </p:nvSpPr>
        <p:spPr bwMode="auto">
          <a:xfrm>
            <a:off x="63246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66" name="Oval 204"/>
          <p:cNvSpPr>
            <a:spLocks noChangeArrowheads="1"/>
          </p:cNvSpPr>
          <p:nvPr/>
        </p:nvSpPr>
        <p:spPr bwMode="auto">
          <a:xfrm>
            <a:off x="64770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67" name="Oval 205"/>
          <p:cNvSpPr>
            <a:spLocks noChangeArrowheads="1"/>
          </p:cNvSpPr>
          <p:nvPr/>
        </p:nvSpPr>
        <p:spPr bwMode="auto">
          <a:xfrm>
            <a:off x="65532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68" name="Oval 206"/>
          <p:cNvSpPr>
            <a:spLocks noChangeArrowheads="1"/>
          </p:cNvSpPr>
          <p:nvPr/>
        </p:nvSpPr>
        <p:spPr bwMode="auto">
          <a:xfrm>
            <a:off x="67056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69" name="Oval 207"/>
          <p:cNvSpPr>
            <a:spLocks noChangeArrowheads="1"/>
          </p:cNvSpPr>
          <p:nvPr/>
        </p:nvSpPr>
        <p:spPr bwMode="auto">
          <a:xfrm>
            <a:off x="6248400"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70" name="Oval 208"/>
          <p:cNvSpPr>
            <a:spLocks noChangeArrowheads="1"/>
          </p:cNvSpPr>
          <p:nvPr/>
        </p:nvSpPr>
        <p:spPr bwMode="auto">
          <a:xfrm>
            <a:off x="64008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71" name="Oval 209"/>
          <p:cNvSpPr>
            <a:spLocks noChangeArrowheads="1"/>
          </p:cNvSpPr>
          <p:nvPr/>
        </p:nvSpPr>
        <p:spPr bwMode="auto">
          <a:xfrm>
            <a:off x="65532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72" name="Oval 210"/>
          <p:cNvSpPr>
            <a:spLocks noChangeArrowheads="1"/>
          </p:cNvSpPr>
          <p:nvPr/>
        </p:nvSpPr>
        <p:spPr bwMode="auto">
          <a:xfrm>
            <a:off x="68580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73" name="Oval 211"/>
          <p:cNvSpPr>
            <a:spLocks noChangeArrowheads="1"/>
          </p:cNvSpPr>
          <p:nvPr/>
        </p:nvSpPr>
        <p:spPr bwMode="auto">
          <a:xfrm>
            <a:off x="80772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74" name="Oval 212"/>
          <p:cNvSpPr>
            <a:spLocks noChangeArrowheads="1"/>
          </p:cNvSpPr>
          <p:nvPr/>
        </p:nvSpPr>
        <p:spPr bwMode="auto">
          <a:xfrm>
            <a:off x="71628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75" name="Oval 213"/>
          <p:cNvSpPr>
            <a:spLocks noChangeArrowheads="1"/>
          </p:cNvSpPr>
          <p:nvPr/>
        </p:nvSpPr>
        <p:spPr bwMode="auto">
          <a:xfrm>
            <a:off x="5943600"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76" name="Oval 214"/>
          <p:cNvSpPr>
            <a:spLocks noChangeArrowheads="1"/>
          </p:cNvSpPr>
          <p:nvPr/>
        </p:nvSpPr>
        <p:spPr bwMode="auto">
          <a:xfrm>
            <a:off x="5638800"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77" name="Oval 215"/>
          <p:cNvSpPr>
            <a:spLocks noChangeArrowheads="1"/>
          </p:cNvSpPr>
          <p:nvPr/>
        </p:nvSpPr>
        <p:spPr bwMode="auto">
          <a:xfrm>
            <a:off x="5791200"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78" name="Oval 216"/>
          <p:cNvSpPr>
            <a:spLocks noChangeArrowheads="1"/>
          </p:cNvSpPr>
          <p:nvPr/>
        </p:nvSpPr>
        <p:spPr bwMode="auto">
          <a:xfrm>
            <a:off x="5486400"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679" name="Oval 217"/>
          <p:cNvSpPr>
            <a:spLocks noChangeArrowheads="1"/>
          </p:cNvSpPr>
          <p:nvPr/>
        </p:nvSpPr>
        <p:spPr bwMode="auto">
          <a:xfrm>
            <a:off x="5334000" y="29718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680" name="Oval 218"/>
          <p:cNvSpPr>
            <a:spLocks noChangeArrowheads="1"/>
          </p:cNvSpPr>
          <p:nvPr/>
        </p:nvSpPr>
        <p:spPr bwMode="auto">
          <a:xfrm>
            <a:off x="5181600" y="29718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681" name="Oval 219"/>
          <p:cNvSpPr>
            <a:spLocks noChangeArrowheads="1"/>
          </p:cNvSpPr>
          <p:nvPr/>
        </p:nvSpPr>
        <p:spPr bwMode="auto">
          <a:xfrm>
            <a:off x="5334000" y="28194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682" name="Oval 220"/>
          <p:cNvSpPr>
            <a:spLocks noChangeArrowheads="1"/>
          </p:cNvSpPr>
          <p:nvPr/>
        </p:nvSpPr>
        <p:spPr bwMode="auto">
          <a:xfrm>
            <a:off x="5181600" y="28194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683" name="Oval 221"/>
          <p:cNvSpPr>
            <a:spLocks noChangeArrowheads="1"/>
          </p:cNvSpPr>
          <p:nvPr/>
        </p:nvSpPr>
        <p:spPr bwMode="auto">
          <a:xfrm>
            <a:off x="4876800" y="28194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684" name="Oval 222"/>
          <p:cNvSpPr>
            <a:spLocks noChangeArrowheads="1"/>
          </p:cNvSpPr>
          <p:nvPr/>
        </p:nvSpPr>
        <p:spPr bwMode="auto">
          <a:xfrm>
            <a:off x="5029200" y="28194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685" name="Oval 223"/>
          <p:cNvSpPr>
            <a:spLocks noChangeArrowheads="1"/>
          </p:cNvSpPr>
          <p:nvPr/>
        </p:nvSpPr>
        <p:spPr bwMode="auto">
          <a:xfrm>
            <a:off x="5181600" y="26670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686" name="Oval 224"/>
          <p:cNvSpPr>
            <a:spLocks noChangeArrowheads="1"/>
          </p:cNvSpPr>
          <p:nvPr/>
        </p:nvSpPr>
        <p:spPr bwMode="auto">
          <a:xfrm>
            <a:off x="5181600" y="25146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687" name="Oval 225"/>
          <p:cNvSpPr>
            <a:spLocks noChangeArrowheads="1"/>
          </p:cNvSpPr>
          <p:nvPr/>
        </p:nvSpPr>
        <p:spPr bwMode="auto">
          <a:xfrm>
            <a:off x="5181600" y="23622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688" name="Oval 226"/>
          <p:cNvSpPr>
            <a:spLocks noChangeArrowheads="1"/>
          </p:cNvSpPr>
          <p:nvPr/>
        </p:nvSpPr>
        <p:spPr bwMode="auto">
          <a:xfrm>
            <a:off x="5029200" y="26670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689" name="Oval 227"/>
          <p:cNvSpPr>
            <a:spLocks noChangeArrowheads="1"/>
          </p:cNvSpPr>
          <p:nvPr/>
        </p:nvSpPr>
        <p:spPr bwMode="auto">
          <a:xfrm>
            <a:off x="5029200" y="25146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690" name="Oval 228"/>
          <p:cNvSpPr>
            <a:spLocks noChangeArrowheads="1"/>
          </p:cNvSpPr>
          <p:nvPr/>
        </p:nvSpPr>
        <p:spPr bwMode="auto">
          <a:xfrm>
            <a:off x="5029200" y="23622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691" name="Oval 229"/>
          <p:cNvSpPr>
            <a:spLocks noChangeArrowheads="1"/>
          </p:cNvSpPr>
          <p:nvPr/>
        </p:nvSpPr>
        <p:spPr bwMode="auto">
          <a:xfrm>
            <a:off x="5181600" y="22098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692" name="Oval 230"/>
          <p:cNvSpPr>
            <a:spLocks noChangeArrowheads="1"/>
          </p:cNvSpPr>
          <p:nvPr/>
        </p:nvSpPr>
        <p:spPr bwMode="auto">
          <a:xfrm>
            <a:off x="5181600" y="20574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693" name="Oval 231"/>
          <p:cNvSpPr>
            <a:spLocks noChangeArrowheads="1"/>
          </p:cNvSpPr>
          <p:nvPr/>
        </p:nvSpPr>
        <p:spPr bwMode="auto">
          <a:xfrm>
            <a:off x="5181600" y="19050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694" name="Oval 232"/>
          <p:cNvSpPr>
            <a:spLocks noChangeArrowheads="1"/>
          </p:cNvSpPr>
          <p:nvPr/>
        </p:nvSpPr>
        <p:spPr bwMode="auto">
          <a:xfrm>
            <a:off x="5181600" y="17526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695" name="Oval 233"/>
          <p:cNvSpPr>
            <a:spLocks noChangeArrowheads="1"/>
          </p:cNvSpPr>
          <p:nvPr/>
        </p:nvSpPr>
        <p:spPr bwMode="auto">
          <a:xfrm>
            <a:off x="4724400" y="26670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696" name="Oval 234"/>
          <p:cNvSpPr>
            <a:spLocks noChangeArrowheads="1"/>
          </p:cNvSpPr>
          <p:nvPr/>
        </p:nvSpPr>
        <p:spPr bwMode="auto">
          <a:xfrm>
            <a:off x="5029200" y="22098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697" name="Oval 235"/>
          <p:cNvSpPr>
            <a:spLocks noChangeArrowheads="1"/>
          </p:cNvSpPr>
          <p:nvPr/>
        </p:nvSpPr>
        <p:spPr bwMode="auto">
          <a:xfrm>
            <a:off x="5029200" y="20574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698" name="Oval 236"/>
          <p:cNvSpPr>
            <a:spLocks noChangeArrowheads="1"/>
          </p:cNvSpPr>
          <p:nvPr/>
        </p:nvSpPr>
        <p:spPr bwMode="auto">
          <a:xfrm>
            <a:off x="5029200" y="19050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699" name="Oval 237"/>
          <p:cNvSpPr>
            <a:spLocks noChangeArrowheads="1"/>
          </p:cNvSpPr>
          <p:nvPr/>
        </p:nvSpPr>
        <p:spPr bwMode="auto">
          <a:xfrm>
            <a:off x="5029200" y="17526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00" name="Oval 238"/>
          <p:cNvSpPr>
            <a:spLocks noChangeArrowheads="1"/>
          </p:cNvSpPr>
          <p:nvPr/>
        </p:nvSpPr>
        <p:spPr bwMode="auto">
          <a:xfrm>
            <a:off x="4876800" y="26670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01" name="Oval 239"/>
          <p:cNvSpPr>
            <a:spLocks noChangeArrowheads="1"/>
          </p:cNvSpPr>
          <p:nvPr/>
        </p:nvSpPr>
        <p:spPr bwMode="auto">
          <a:xfrm>
            <a:off x="5334000" y="25146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02" name="Oval 240"/>
          <p:cNvSpPr>
            <a:spLocks noChangeArrowheads="1"/>
          </p:cNvSpPr>
          <p:nvPr/>
        </p:nvSpPr>
        <p:spPr bwMode="auto">
          <a:xfrm>
            <a:off x="5334000" y="26670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03" name="Oval 241"/>
          <p:cNvSpPr>
            <a:spLocks noChangeArrowheads="1"/>
          </p:cNvSpPr>
          <p:nvPr/>
        </p:nvSpPr>
        <p:spPr bwMode="auto">
          <a:xfrm>
            <a:off x="5486400" y="28194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04" name="Oval 242"/>
          <p:cNvSpPr>
            <a:spLocks noChangeArrowheads="1"/>
          </p:cNvSpPr>
          <p:nvPr/>
        </p:nvSpPr>
        <p:spPr bwMode="auto">
          <a:xfrm>
            <a:off x="5334000" y="23622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05" name="Oval 243"/>
          <p:cNvSpPr>
            <a:spLocks noChangeArrowheads="1"/>
          </p:cNvSpPr>
          <p:nvPr/>
        </p:nvSpPr>
        <p:spPr bwMode="auto">
          <a:xfrm>
            <a:off x="5486400"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06" name="Oval 244"/>
          <p:cNvSpPr>
            <a:spLocks noChangeArrowheads="1"/>
          </p:cNvSpPr>
          <p:nvPr/>
        </p:nvSpPr>
        <p:spPr bwMode="auto">
          <a:xfrm>
            <a:off x="5486400" y="29718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07" name="Oval 245"/>
          <p:cNvSpPr>
            <a:spLocks noChangeArrowheads="1"/>
          </p:cNvSpPr>
          <p:nvPr/>
        </p:nvSpPr>
        <p:spPr bwMode="auto">
          <a:xfrm>
            <a:off x="5638800" y="29718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08" name="Oval 246"/>
          <p:cNvSpPr>
            <a:spLocks noChangeArrowheads="1"/>
          </p:cNvSpPr>
          <p:nvPr/>
        </p:nvSpPr>
        <p:spPr bwMode="auto">
          <a:xfrm>
            <a:off x="5791200"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09" name="Oval 247"/>
          <p:cNvSpPr>
            <a:spLocks noChangeArrowheads="1"/>
          </p:cNvSpPr>
          <p:nvPr/>
        </p:nvSpPr>
        <p:spPr bwMode="auto">
          <a:xfrm>
            <a:off x="5943600"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10" name="Oval 248"/>
          <p:cNvSpPr>
            <a:spLocks noChangeArrowheads="1"/>
          </p:cNvSpPr>
          <p:nvPr/>
        </p:nvSpPr>
        <p:spPr bwMode="auto">
          <a:xfrm>
            <a:off x="6096000"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11" name="Oval 249"/>
          <p:cNvSpPr>
            <a:spLocks noChangeArrowheads="1"/>
          </p:cNvSpPr>
          <p:nvPr/>
        </p:nvSpPr>
        <p:spPr bwMode="auto">
          <a:xfrm>
            <a:off x="6096000"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12" name="Oval 250"/>
          <p:cNvSpPr>
            <a:spLocks noChangeArrowheads="1"/>
          </p:cNvSpPr>
          <p:nvPr/>
        </p:nvSpPr>
        <p:spPr bwMode="auto">
          <a:xfrm>
            <a:off x="5791200" y="29718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13" name="Oval 251"/>
          <p:cNvSpPr>
            <a:spLocks noChangeArrowheads="1"/>
          </p:cNvSpPr>
          <p:nvPr/>
        </p:nvSpPr>
        <p:spPr bwMode="auto">
          <a:xfrm>
            <a:off x="5943600" y="29718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14" name="Oval 252"/>
          <p:cNvSpPr>
            <a:spLocks noChangeArrowheads="1"/>
          </p:cNvSpPr>
          <p:nvPr/>
        </p:nvSpPr>
        <p:spPr bwMode="auto">
          <a:xfrm>
            <a:off x="5638800" y="28194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15" name="Oval 253"/>
          <p:cNvSpPr>
            <a:spLocks noChangeArrowheads="1"/>
          </p:cNvSpPr>
          <p:nvPr/>
        </p:nvSpPr>
        <p:spPr bwMode="auto">
          <a:xfrm>
            <a:off x="5791200" y="28194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16" name="Oval 254"/>
          <p:cNvSpPr>
            <a:spLocks noChangeArrowheads="1"/>
          </p:cNvSpPr>
          <p:nvPr/>
        </p:nvSpPr>
        <p:spPr bwMode="auto">
          <a:xfrm>
            <a:off x="5791200" y="26670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17" name="Oval 255"/>
          <p:cNvSpPr>
            <a:spLocks noChangeArrowheads="1"/>
          </p:cNvSpPr>
          <p:nvPr/>
        </p:nvSpPr>
        <p:spPr bwMode="auto">
          <a:xfrm>
            <a:off x="5486400" y="26670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18" name="Oval 256"/>
          <p:cNvSpPr>
            <a:spLocks noChangeArrowheads="1"/>
          </p:cNvSpPr>
          <p:nvPr/>
        </p:nvSpPr>
        <p:spPr bwMode="auto">
          <a:xfrm>
            <a:off x="6400800"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19" name="Oval 257"/>
          <p:cNvSpPr>
            <a:spLocks noChangeArrowheads="1"/>
          </p:cNvSpPr>
          <p:nvPr/>
        </p:nvSpPr>
        <p:spPr bwMode="auto">
          <a:xfrm>
            <a:off x="67056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20" name="Oval 258"/>
          <p:cNvSpPr>
            <a:spLocks noChangeArrowheads="1"/>
          </p:cNvSpPr>
          <p:nvPr/>
        </p:nvSpPr>
        <p:spPr bwMode="auto">
          <a:xfrm>
            <a:off x="70104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21" name="Oval 259"/>
          <p:cNvSpPr>
            <a:spLocks noChangeArrowheads="1"/>
          </p:cNvSpPr>
          <p:nvPr/>
        </p:nvSpPr>
        <p:spPr bwMode="auto">
          <a:xfrm>
            <a:off x="6248400"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22" name="Oval 260"/>
          <p:cNvSpPr>
            <a:spLocks noChangeArrowheads="1"/>
          </p:cNvSpPr>
          <p:nvPr/>
        </p:nvSpPr>
        <p:spPr bwMode="auto">
          <a:xfrm>
            <a:off x="74676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23" name="Oval 261"/>
          <p:cNvSpPr>
            <a:spLocks noChangeArrowheads="1"/>
          </p:cNvSpPr>
          <p:nvPr/>
        </p:nvSpPr>
        <p:spPr bwMode="auto">
          <a:xfrm>
            <a:off x="76200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24" name="Oval 262"/>
          <p:cNvSpPr>
            <a:spLocks noChangeArrowheads="1"/>
          </p:cNvSpPr>
          <p:nvPr/>
        </p:nvSpPr>
        <p:spPr bwMode="auto">
          <a:xfrm>
            <a:off x="32004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25" name="Oval 263"/>
          <p:cNvSpPr>
            <a:spLocks noChangeArrowheads="1"/>
          </p:cNvSpPr>
          <p:nvPr/>
        </p:nvSpPr>
        <p:spPr bwMode="auto">
          <a:xfrm>
            <a:off x="32004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26" name="Oval 264"/>
          <p:cNvSpPr>
            <a:spLocks noChangeArrowheads="1"/>
          </p:cNvSpPr>
          <p:nvPr/>
        </p:nvSpPr>
        <p:spPr bwMode="auto">
          <a:xfrm>
            <a:off x="3657600"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27" name="Oval 265"/>
          <p:cNvSpPr>
            <a:spLocks noChangeArrowheads="1"/>
          </p:cNvSpPr>
          <p:nvPr/>
        </p:nvSpPr>
        <p:spPr bwMode="auto">
          <a:xfrm>
            <a:off x="35052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28" name="Oval 266"/>
          <p:cNvSpPr>
            <a:spLocks noChangeArrowheads="1"/>
          </p:cNvSpPr>
          <p:nvPr/>
        </p:nvSpPr>
        <p:spPr bwMode="auto">
          <a:xfrm>
            <a:off x="24384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29" name="Oval 267"/>
          <p:cNvSpPr>
            <a:spLocks noChangeArrowheads="1"/>
          </p:cNvSpPr>
          <p:nvPr/>
        </p:nvSpPr>
        <p:spPr bwMode="auto">
          <a:xfrm>
            <a:off x="4419600" y="25146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30" name="Oval 268"/>
          <p:cNvSpPr>
            <a:spLocks noChangeArrowheads="1"/>
          </p:cNvSpPr>
          <p:nvPr/>
        </p:nvSpPr>
        <p:spPr bwMode="auto">
          <a:xfrm>
            <a:off x="4724400" y="25146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31" name="Oval 269"/>
          <p:cNvSpPr>
            <a:spLocks noChangeArrowheads="1"/>
          </p:cNvSpPr>
          <p:nvPr/>
        </p:nvSpPr>
        <p:spPr bwMode="auto">
          <a:xfrm>
            <a:off x="4724400" y="23622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32" name="Oval 270"/>
          <p:cNvSpPr>
            <a:spLocks noChangeArrowheads="1"/>
          </p:cNvSpPr>
          <p:nvPr/>
        </p:nvSpPr>
        <p:spPr bwMode="auto">
          <a:xfrm>
            <a:off x="4419600" y="23622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33" name="Oval 271"/>
          <p:cNvSpPr>
            <a:spLocks noChangeArrowheads="1"/>
          </p:cNvSpPr>
          <p:nvPr/>
        </p:nvSpPr>
        <p:spPr bwMode="auto">
          <a:xfrm>
            <a:off x="4876800" y="25146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34" name="Oval 272"/>
          <p:cNvSpPr>
            <a:spLocks noChangeArrowheads="1"/>
          </p:cNvSpPr>
          <p:nvPr/>
        </p:nvSpPr>
        <p:spPr bwMode="auto">
          <a:xfrm>
            <a:off x="4876800" y="23622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35" name="Oval 273"/>
          <p:cNvSpPr>
            <a:spLocks noChangeArrowheads="1"/>
          </p:cNvSpPr>
          <p:nvPr/>
        </p:nvSpPr>
        <p:spPr bwMode="auto">
          <a:xfrm>
            <a:off x="4419600" y="22098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36" name="Oval 274"/>
          <p:cNvSpPr>
            <a:spLocks noChangeArrowheads="1"/>
          </p:cNvSpPr>
          <p:nvPr/>
        </p:nvSpPr>
        <p:spPr bwMode="auto">
          <a:xfrm>
            <a:off x="4724400" y="22098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37" name="Oval 275"/>
          <p:cNvSpPr>
            <a:spLocks noChangeArrowheads="1"/>
          </p:cNvSpPr>
          <p:nvPr/>
        </p:nvSpPr>
        <p:spPr bwMode="auto">
          <a:xfrm>
            <a:off x="4876800" y="22098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38" name="Oval 276"/>
          <p:cNvSpPr>
            <a:spLocks noChangeArrowheads="1"/>
          </p:cNvSpPr>
          <p:nvPr/>
        </p:nvSpPr>
        <p:spPr bwMode="auto">
          <a:xfrm>
            <a:off x="4724400" y="20574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39" name="Oval 277"/>
          <p:cNvSpPr>
            <a:spLocks noChangeArrowheads="1"/>
          </p:cNvSpPr>
          <p:nvPr/>
        </p:nvSpPr>
        <p:spPr bwMode="auto">
          <a:xfrm>
            <a:off x="4876800" y="20574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40" name="Oval 278"/>
          <p:cNvSpPr>
            <a:spLocks noChangeArrowheads="1"/>
          </p:cNvSpPr>
          <p:nvPr/>
        </p:nvSpPr>
        <p:spPr bwMode="auto">
          <a:xfrm>
            <a:off x="4724400" y="19050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41" name="Oval 279"/>
          <p:cNvSpPr>
            <a:spLocks noChangeArrowheads="1"/>
          </p:cNvSpPr>
          <p:nvPr/>
        </p:nvSpPr>
        <p:spPr bwMode="auto">
          <a:xfrm>
            <a:off x="4876800" y="19050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42" name="Oval 280"/>
          <p:cNvSpPr>
            <a:spLocks noChangeArrowheads="1"/>
          </p:cNvSpPr>
          <p:nvPr/>
        </p:nvSpPr>
        <p:spPr bwMode="auto">
          <a:xfrm>
            <a:off x="4876800" y="17526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43" name="Oval 281"/>
          <p:cNvSpPr>
            <a:spLocks noChangeArrowheads="1"/>
          </p:cNvSpPr>
          <p:nvPr/>
        </p:nvSpPr>
        <p:spPr bwMode="auto">
          <a:xfrm>
            <a:off x="5638800" y="26670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44" name="Oval 282"/>
          <p:cNvSpPr>
            <a:spLocks noChangeArrowheads="1"/>
          </p:cNvSpPr>
          <p:nvPr/>
        </p:nvSpPr>
        <p:spPr bwMode="auto">
          <a:xfrm>
            <a:off x="5486400" y="25146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45" name="Oval 283"/>
          <p:cNvSpPr>
            <a:spLocks noChangeArrowheads="1"/>
          </p:cNvSpPr>
          <p:nvPr/>
        </p:nvSpPr>
        <p:spPr bwMode="auto">
          <a:xfrm>
            <a:off x="5638800" y="25146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46" name="Oval 284"/>
          <p:cNvSpPr>
            <a:spLocks noChangeArrowheads="1"/>
          </p:cNvSpPr>
          <p:nvPr/>
        </p:nvSpPr>
        <p:spPr bwMode="auto">
          <a:xfrm>
            <a:off x="4114800"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47" name="Oval 285"/>
          <p:cNvSpPr>
            <a:spLocks noChangeArrowheads="1"/>
          </p:cNvSpPr>
          <p:nvPr/>
        </p:nvSpPr>
        <p:spPr bwMode="auto">
          <a:xfrm>
            <a:off x="3810000"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48" name="Oval 286"/>
          <p:cNvSpPr>
            <a:spLocks noChangeArrowheads="1"/>
          </p:cNvSpPr>
          <p:nvPr/>
        </p:nvSpPr>
        <p:spPr bwMode="auto">
          <a:xfrm>
            <a:off x="4267200" y="29718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49" name="Oval 287"/>
          <p:cNvSpPr>
            <a:spLocks noChangeArrowheads="1"/>
          </p:cNvSpPr>
          <p:nvPr/>
        </p:nvSpPr>
        <p:spPr bwMode="auto">
          <a:xfrm>
            <a:off x="28956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50" name="Oval 288"/>
          <p:cNvSpPr>
            <a:spLocks noChangeArrowheads="1"/>
          </p:cNvSpPr>
          <p:nvPr/>
        </p:nvSpPr>
        <p:spPr bwMode="auto">
          <a:xfrm>
            <a:off x="36576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51" name="Oval 289"/>
          <p:cNvSpPr>
            <a:spLocks noChangeArrowheads="1"/>
          </p:cNvSpPr>
          <p:nvPr/>
        </p:nvSpPr>
        <p:spPr bwMode="auto">
          <a:xfrm>
            <a:off x="4114800"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52" name="Oval 290"/>
          <p:cNvSpPr>
            <a:spLocks noChangeArrowheads="1"/>
          </p:cNvSpPr>
          <p:nvPr/>
        </p:nvSpPr>
        <p:spPr bwMode="auto">
          <a:xfrm>
            <a:off x="4114800"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53" name="Oval 291"/>
          <p:cNvSpPr>
            <a:spLocks noChangeArrowheads="1"/>
          </p:cNvSpPr>
          <p:nvPr/>
        </p:nvSpPr>
        <p:spPr bwMode="auto">
          <a:xfrm>
            <a:off x="4114800" y="29718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54" name="Oval 292"/>
          <p:cNvSpPr>
            <a:spLocks noChangeArrowheads="1"/>
          </p:cNvSpPr>
          <p:nvPr/>
        </p:nvSpPr>
        <p:spPr bwMode="auto">
          <a:xfrm>
            <a:off x="4114800" y="28194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55" name="Oval 293"/>
          <p:cNvSpPr>
            <a:spLocks noChangeArrowheads="1"/>
          </p:cNvSpPr>
          <p:nvPr/>
        </p:nvSpPr>
        <p:spPr bwMode="auto">
          <a:xfrm>
            <a:off x="4267200" y="28194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56" name="Oval 294"/>
          <p:cNvSpPr>
            <a:spLocks noChangeArrowheads="1"/>
          </p:cNvSpPr>
          <p:nvPr/>
        </p:nvSpPr>
        <p:spPr bwMode="auto">
          <a:xfrm>
            <a:off x="4267200" y="26670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57" name="Oval 295"/>
          <p:cNvSpPr>
            <a:spLocks noChangeArrowheads="1"/>
          </p:cNvSpPr>
          <p:nvPr/>
        </p:nvSpPr>
        <p:spPr bwMode="auto">
          <a:xfrm>
            <a:off x="4267200" y="25146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58" name="Oval 296"/>
          <p:cNvSpPr>
            <a:spLocks noChangeArrowheads="1"/>
          </p:cNvSpPr>
          <p:nvPr/>
        </p:nvSpPr>
        <p:spPr bwMode="auto">
          <a:xfrm>
            <a:off x="3962400"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59" name="Oval 297"/>
          <p:cNvSpPr>
            <a:spLocks noChangeArrowheads="1"/>
          </p:cNvSpPr>
          <p:nvPr/>
        </p:nvSpPr>
        <p:spPr bwMode="auto">
          <a:xfrm>
            <a:off x="3962400"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60" name="Oval 298"/>
          <p:cNvSpPr>
            <a:spLocks noChangeArrowheads="1"/>
          </p:cNvSpPr>
          <p:nvPr/>
        </p:nvSpPr>
        <p:spPr bwMode="auto">
          <a:xfrm>
            <a:off x="5791200" y="25146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61" name="Oval 299"/>
          <p:cNvSpPr>
            <a:spLocks noChangeArrowheads="1"/>
          </p:cNvSpPr>
          <p:nvPr/>
        </p:nvSpPr>
        <p:spPr bwMode="auto">
          <a:xfrm>
            <a:off x="5334000" y="22098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62" name="Oval 300"/>
          <p:cNvSpPr>
            <a:spLocks noChangeArrowheads="1"/>
          </p:cNvSpPr>
          <p:nvPr/>
        </p:nvSpPr>
        <p:spPr bwMode="auto">
          <a:xfrm>
            <a:off x="5486400" y="23622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63" name="Oval 301"/>
          <p:cNvSpPr>
            <a:spLocks noChangeArrowheads="1"/>
          </p:cNvSpPr>
          <p:nvPr/>
        </p:nvSpPr>
        <p:spPr bwMode="auto">
          <a:xfrm>
            <a:off x="5638800" y="23622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64" name="Oval 302"/>
          <p:cNvSpPr>
            <a:spLocks noChangeArrowheads="1"/>
          </p:cNvSpPr>
          <p:nvPr/>
        </p:nvSpPr>
        <p:spPr bwMode="auto">
          <a:xfrm>
            <a:off x="5486400" y="22098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65" name="Oval 303"/>
          <p:cNvSpPr>
            <a:spLocks noChangeArrowheads="1"/>
          </p:cNvSpPr>
          <p:nvPr/>
        </p:nvSpPr>
        <p:spPr bwMode="auto">
          <a:xfrm>
            <a:off x="5334000" y="20574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66" name="Oval 304"/>
          <p:cNvSpPr>
            <a:spLocks noChangeArrowheads="1"/>
          </p:cNvSpPr>
          <p:nvPr/>
        </p:nvSpPr>
        <p:spPr bwMode="auto">
          <a:xfrm>
            <a:off x="5486400" y="20574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67" name="Oval 305"/>
          <p:cNvSpPr>
            <a:spLocks noChangeArrowheads="1"/>
          </p:cNvSpPr>
          <p:nvPr/>
        </p:nvSpPr>
        <p:spPr bwMode="auto">
          <a:xfrm>
            <a:off x="5334000" y="19050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68" name="Oval 306"/>
          <p:cNvSpPr>
            <a:spLocks noChangeArrowheads="1"/>
          </p:cNvSpPr>
          <p:nvPr/>
        </p:nvSpPr>
        <p:spPr bwMode="auto">
          <a:xfrm>
            <a:off x="5638800" y="22098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69" name="Oval 307"/>
          <p:cNvSpPr>
            <a:spLocks noChangeArrowheads="1"/>
          </p:cNvSpPr>
          <p:nvPr/>
        </p:nvSpPr>
        <p:spPr bwMode="auto">
          <a:xfrm>
            <a:off x="5943600" y="28194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70" name="Oval 308"/>
          <p:cNvSpPr>
            <a:spLocks noChangeArrowheads="1"/>
          </p:cNvSpPr>
          <p:nvPr/>
        </p:nvSpPr>
        <p:spPr bwMode="auto">
          <a:xfrm>
            <a:off x="6248400"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71" name="Oval 309"/>
          <p:cNvSpPr>
            <a:spLocks noChangeArrowheads="1"/>
          </p:cNvSpPr>
          <p:nvPr/>
        </p:nvSpPr>
        <p:spPr bwMode="auto">
          <a:xfrm>
            <a:off x="35052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72" name="Oval 310"/>
          <p:cNvSpPr>
            <a:spLocks noChangeArrowheads="1"/>
          </p:cNvSpPr>
          <p:nvPr/>
        </p:nvSpPr>
        <p:spPr bwMode="auto">
          <a:xfrm>
            <a:off x="3657600"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73" name="Oval 311"/>
          <p:cNvSpPr>
            <a:spLocks noChangeArrowheads="1"/>
          </p:cNvSpPr>
          <p:nvPr/>
        </p:nvSpPr>
        <p:spPr bwMode="auto">
          <a:xfrm>
            <a:off x="35814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74" name="Oval 312"/>
          <p:cNvSpPr>
            <a:spLocks noChangeArrowheads="1"/>
          </p:cNvSpPr>
          <p:nvPr/>
        </p:nvSpPr>
        <p:spPr bwMode="auto">
          <a:xfrm>
            <a:off x="35052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75" name="Oval 313"/>
          <p:cNvSpPr>
            <a:spLocks noChangeArrowheads="1"/>
          </p:cNvSpPr>
          <p:nvPr/>
        </p:nvSpPr>
        <p:spPr bwMode="auto">
          <a:xfrm>
            <a:off x="35052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76" name="Oval 314"/>
          <p:cNvSpPr>
            <a:spLocks noChangeArrowheads="1"/>
          </p:cNvSpPr>
          <p:nvPr/>
        </p:nvSpPr>
        <p:spPr bwMode="auto">
          <a:xfrm>
            <a:off x="35052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77" name="Oval 315"/>
          <p:cNvSpPr>
            <a:spLocks noChangeArrowheads="1"/>
          </p:cNvSpPr>
          <p:nvPr/>
        </p:nvSpPr>
        <p:spPr bwMode="auto">
          <a:xfrm>
            <a:off x="45720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78" name="Oval 316"/>
          <p:cNvSpPr>
            <a:spLocks noChangeArrowheads="1"/>
          </p:cNvSpPr>
          <p:nvPr/>
        </p:nvSpPr>
        <p:spPr bwMode="auto">
          <a:xfrm>
            <a:off x="45720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79" name="Oval 317"/>
          <p:cNvSpPr>
            <a:spLocks noChangeArrowheads="1"/>
          </p:cNvSpPr>
          <p:nvPr/>
        </p:nvSpPr>
        <p:spPr bwMode="auto">
          <a:xfrm>
            <a:off x="45720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80" name="Oval 318"/>
          <p:cNvSpPr>
            <a:spLocks noChangeArrowheads="1"/>
          </p:cNvSpPr>
          <p:nvPr/>
        </p:nvSpPr>
        <p:spPr bwMode="auto">
          <a:xfrm>
            <a:off x="45720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81" name="Oval 319"/>
          <p:cNvSpPr>
            <a:spLocks noChangeArrowheads="1"/>
          </p:cNvSpPr>
          <p:nvPr/>
        </p:nvSpPr>
        <p:spPr bwMode="auto">
          <a:xfrm>
            <a:off x="45720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82" name="Oval 320"/>
          <p:cNvSpPr>
            <a:spLocks noChangeArrowheads="1"/>
          </p:cNvSpPr>
          <p:nvPr/>
        </p:nvSpPr>
        <p:spPr bwMode="auto">
          <a:xfrm>
            <a:off x="46482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83" name="Oval 321"/>
          <p:cNvSpPr>
            <a:spLocks noChangeArrowheads="1"/>
          </p:cNvSpPr>
          <p:nvPr/>
        </p:nvSpPr>
        <p:spPr bwMode="auto">
          <a:xfrm>
            <a:off x="4572000"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84" name="Oval 322"/>
          <p:cNvSpPr>
            <a:spLocks noChangeArrowheads="1"/>
          </p:cNvSpPr>
          <p:nvPr/>
        </p:nvSpPr>
        <p:spPr bwMode="auto">
          <a:xfrm>
            <a:off x="4572000"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85" name="Oval 323"/>
          <p:cNvSpPr>
            <a:spLocks noChangeArrowheads="1"/>
          </p:cNvSpPr>
          <p:nvPr/>
        </p:nvSpPr>
        <p:spPr bwMode="auto">
          <a:xfrm>
            <a:off x="4572000"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86" name="Oval 324"/>
          <p:cNvSpPr>
            <a:spLocks noChangeArrowheads="1"/>
          </p:cNvSpPr>
          <p:nvPr/>
        </p:nvSpPr>
        <p:spPr bwMode="auto">
          <a:xfrm>
            <a:off x="4572000"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87" name="Oval 325"/>
          <p:cNvSpPr>
            <a:spLocks noChangeArrowheads="1"/>
          </p:cNvSpPr>
          <p:nvPr/>
        </p:nvSpPr>
        <p:spPr bwMode="auto">
          <a:xfrm>
            <a:off x="4572000" y="3124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88" name="Oval 326"/>
          <p:cNvSpPr>
            <a:spLocks noChangeArrowheads="1"/>
          </p:cNvSpPr>
          <p:nvPr/>
        </p:nvSpPr>
        <p:spPr bwMode="auto">
          <a:xfrm>
            <a:off x="4572000" y="29718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89" name="Oval 327"/>
          <p:cNvSpPr>
            <a:spLocks noChangeArrowheads="1"/>
          </p:cNvSpPr>
          <p:nvPr/>
        </p:nvSpPr>
        <p:spPr bwMode="auto">
          <a:xfrm>
            <a:off x="4572000" y="28194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90" name="Oval 328"/>
          <p:cNvSpPr>
            <a:spLocks noChangeArrowheads="1"/>
          </p:cNvSpPr>
          <p:nvPr/>
        </p:nvSpPr>
        <p:spPr bwMode="auto">
          <a:xfrm>
            <a:off x="4572000" y="26670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91" name="Oval 329"/>
          <p:cNvSpPr>
            <a:spLocks noChangeArrowheads="1"/>
          </p:cNvSpPr>
          <p:nvPr/>
        </p:nvSpPr>
        <p:spPr bwMode="auto">
          <a:xfrm>
            <a:off x="4572000" y="25146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92" name="Oval 330"/>
          <p:cNvSpPr>
            <a:spLocks noChangeArrowheads="1"/>
          </p:cNvSpPr>
          <p:nvPr/>
        </p:nvSpPr>
        <p:spPr bwMode="auto">
          <a:xfrm>
            <a:off x="4572000" y="23622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93" name="Oval 331"/>
          <p:cNvSpPr>
            <a:spLocks noChangeArrowheads="1"/>
          </p:cNvSpPr>
          <p:nvPr/>
        </p:nvSpPr>
        <p:spPr bwMode="auto">
          <a:xfrm>
            <a:off x="4572000" y="22098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94" name="Oval 332"/>
          <p:cNvSpPr>
            <a:spLocks noChangeArrowheads="1"/>
          </p:cNvSpPr>
          <p:nvPr/>
        </p:nvSpPr>
        <p:spPr bwMode="auto">
          <a:xfrm>
            <a:off x="4572000" y="20574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95" name="Oval 333"/>
          <p:cNvSpPr>
            <a:spLocks noChangeArrowheads="1"/>
          </p:cNvSpPr>
          <p:nvPr/>
        </p:nvSpPr>
        <p:spPr bwMode="auto">
          <a:xfrm>
            <a:off x="1828800" y="4648200"/>
            <a:ext cx="76200" cy="76200"/>
          </a:xfrm>
          <a:prstGeom prst="ellipse">
            <a:avLst/>
          </a:prstGeom>
          <a:solidFill>
            <a:srgbClr val="000000"/>
          </a:solidFill>
          <a:ln w="9525">
            <a:solidFill>
              <a:schemeClr val="tx1"/>
            </a:solidFill>
            <a:round/>
            <a:headEnd/>
            <a:tailEnd/>
          </a:ln>
        </p:spPr>
        <p:txBody>
          <a:bodyPr wrap="none" anchor="ctr">
            <a:prstTxWarp prst="textNoShape">
              <a:avLst/>
            </a:prstTxWarp>
          </a:bodyPr>
          <a:lstStyle/>
          <a:p>
            <a:endParaRPr lang="en-US"/>
          </a:p>
        </p:txBody>
      </p:sp>
      <p:sp>
        <p:nvSpPr>
          <p:cNvPr id="190796" name="Oval 334"/>
          <p:cNvSpPr>
            <a:spLocks noChangeArrowheads="1"/>
          </p:cNvSpPr>
          <p:nvPr/>
        </p:nvSpPr>
        <p:spPr bwMode="auto">
          <a:xfrm>
            <a:off x="22860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97" name="Oval 335"/>
          <p:cNvSpPr>
            <a:spLocks noChangeArrowheads="1"/>
          </p:cNvSpPr>
          <p:nvPr/>
        </p:nvSpPr>
        <p:spPr bwMode="auto">
          <a:xfrm>
            <a:off x="27432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98" name="Oval 336"/>
          <p:cNvSpPr>
            <a:spLocks noChangeArrowheads="1"/>
          </p:cNvSpPr>
          <p:nvPr/>
        </p:nvSpPr>
        <p:spPr bwMode="auto">
          <a:xfrm>
            <a:off x="57150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799" name="Oval 337"/>
          <p:cNvSpPr>
            <a:spLocks noChangeArrowheads="1"/>
          </p:cNvSpPr>
          <p:nvPr/>
        </p:nvSpPr>
        <p:spPr bwMode="auto">
          <a:xfrm>
            <a:off x="48768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00" name="Oval 338"/>
          <p:cNvSpPr>
            <a:spLocks noChangeArrowheads="1"/>
          </p:cNvSpPr>
          <p:nvPr/>
        </p:nvSpPr>
        <p:spPr bwMode="auto">
          <a:xfrm>
            <a:off x="25908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01" name="Oval 339"/>
          <p:cNvSpPr>
            <a:spLocks noChangeArrowheads="1"/>
          </p:cNvSpPr>
          <p:nvPr/>
        </p:nvSpPr>
        <p:spPr bwMode="auto">
          <a:xfrm>
            <a:off x="39624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02" name="Oval 340"/>
          <p:cNvSpPr>
            <a:spLocks noChangeArrowheads="1"/>
          </p:cNvSpPr>
          <p:nvPr/>
        </p:nvSpPr>
        <p:spPr bwMode="auto">
          <a:xfrm>
            <a:off x="39624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03" name="Oval 341"/>
          <p:cNvSpPr>
            <a:spLocks noChangeArrowheads="1"/>
          </p:cNvSpPr>
          <p:nvPr/>
        </p:nvSpPr>
        <p:spPr bwMode="auto">
          <a:xfrm>
            <a:off x="30480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04" name="Oval 342"/>
          <p:cNvSpPr>
            <a:spLocks noChangeArrowheads="1"/>
          </p:cNvSpPr>
          <p:nvPr/>
        </p:nvSpPr>
        <p:spPr bwMode="auto">
          <a:xfrm>
            <a:off x="38100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05" name="Oval 343"/>
          <p:cNvSpPr>
            <a:spLocks noChangeArrowheads="1"/>
          </p:cNvSpPr>
          <p:nvPr/>
        </p:nvSpPr>
        <p:spPr bwMode="auto">
          <a:xfrm>
            <a:off x="60960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06" name="Oval 344"/>
          <p:cNvSpPr>
            <a:spLocks noChangeArrowheads="1"/>
          </p:cNvSpPr>
          <p:nvPr/>
        </p:nvSpPr>
        <p:spPr bwMode="auto">
          <a:xfrm>
            <a:off x="7162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07" name="Oval 345"/>
          <p:cNvSpPr>
            <a:spLocks noChangeArrowheads="1"/>
          </p:cNvSpPr>
          <p:nvPr/>
        </p:nvSpPr>
        <p:spPr bwMode="auto">
          <a:xfrm>
            <a:off x="5943600"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08" name="Oval 346"/>
          <p:cNvSpPr>
            <a:spLocks noChangeArrowheads="1"/>
          </p:cNvSpPr>
          <p:nvPr/>
        </p:nvSpPr>
        <p:spPr bwMode="auto">
          <a:xfrm>
            <a:off x="5029200"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09" name="Oval 347"/>
          <p:cNvSpPr>
            <a:spLocks noChangeArrowheads="1"/>
          </p:cNvSpPr>
          <p:nvPr/>
        </p:nvSpPr>
        <p:spPr bwMode="auto">
          <a:xfrm>
            <a:off x="77724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10" name="Oval 348"/>
          <p:cNvSpPr>
            <a:spLocks noChangeArrowheads="1"/>
          </p:cNvSpPr>
          <p:nvPr/>
        </p:nvSpPr>
        <p:spPr bwMode="auto">
          <a:xfrm>
            <a:off x="66294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11" name="Oval 349"/>
          <p:cNvSpPr>
            <a:spLocks noChangeArrowheads="1"/>
          </p:cNvSpPr>
          <p:nvPr/>
        </p:nvSpPr>
        <p:spPr bwMode="auto">
          <a:xfrm>
            <a:off x="51816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12" name="Oval 350"/>
          <p:cNvSpPr>
            <a:spLocks noChangeArrowheads="1"/>
          </p:cNvSpPr>
          <p:nvPr/>
        </p:nvSpPr>
        <p:spPr bwMode="auto">
          <a:xfrm>
            <a:off x="82296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13" name="Oval 351"/>
          <p:cNvSpPr>
            <a:spLocks noChangeArrowheads="1"/>
          </p:cNvSpPr>
          <p:nvPr/>
        </p:nvSpPr>
        <p:spPr bwMode="auto">
          <a:xfrm>
            <a:off x="68580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14" name="Oval 352"/>
          <p:cNvSpPr>
            <a:spLocks noChangeArrowheads="1"/>
          </p:cNvSpPr>
          <p:nvPr/>
        </p:nvSpPr>
        <p:spPr bwMode="auto">
          <a:xfrm>
            <a:off x="62484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15" name="Oval 353"/>
          <p:cNvSpPr>
            <a:spLocks noChangeArrowheads="1"/>
          </p:cNvSpPr>
          <p:nvPr/>
        </p:nvSpPr>
        <p:spPr bwMode="auto">
          <a:xfrm>
            <a:off x="41148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16" name="Oval 354"/>
          <p:cNvSpPr>
            <a:spLocks noChangeArrowheads="1"/>
          </p:cNvSpPr>
          <p:nvPr/>
        </p:nvSpPr>
        <p:spPr bwMode="auto">
          <a:xfrm>
            <a:off x="49530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17" name="Oval 355"/>
          <p:cNvSpPr>
            <a:spLocks noChangeArrowheads="1"/>
          </p:cNvSpPr>
          <p:nvPr/>
        </p:nvSpPr>
        <p:spPr bwMode="auto">
          <a:xfrm>
            <a:off x="42672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18" name="Oval 356"/>
          <p:cNvSpPr>
            <a:spLocks noChangeArrowheads="1"/>
          </p:cNvSpPr>
          <p:nvPr/>
        </p:nvSpPr>
        <p:spPr bwMode="auto">
          <a:xfrm>
            <a:off x="45720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19" name="Oval 357"/>
          <p:cNvSpPr>
            <a:spLocks noChangeArrowheads="1"/>
          </p:cNvSpPr>
          <p:nvPr/>
        </p:nvSpPr>
        <p:spPr bwMode="auto">
          <a:xfrm>
            <a:off x="48768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20" name="Oval 358"/>
          <p:cNvSpPr>
            <a:spLocks noChangeArrowheads="1"/>
          </p:cNvSpPr>
          <p:nvPr/>
        </p:nvSpPr>
        <p:spPr bwMode="auto">
          <a:xfrm>
            <a:off x="4876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21" name="Oval 359"/>
          <p:cNvSpPr>
            <a:spLocks noChangeArrowheads="1"/>
          </p:cNvSpPr>
          <p:nvPr/>
        </p:nvSpPr>
        <p:spPr bwMode="auto">
          <a:xfrm>
            <a:off x="48768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22" name="Oval 360"/>
          <p:cNvSpPr>
            <a:spLocks noChangeArrowheads="1"/>
          </p:cNvSpPr>
          <p:nvPr/>
        </p:nvSpPr>
        <p:spPr bwMode="auto">
          <a:xfrm>
            <a:off x="48768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23" name="Oval 361"/>
          <p:cNvSpPr>
            <a:spLocks noChangeArrowheads="1"/>
          </p:cNvSpPr>
          <p:nvPr/>
        </p:nvSpPr>
        <p:spPr bwMode="auto">
          <a:xfrm>
            <a:off x="48768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24" name="Oval 362"/>
          <p:cNvSpPr>
            <a:spLocks noChangeArrowheads="1"/>
          </p:cNvSpPr>
          <p:nvPr/>
        </p:nvSpPr>
        <p:spPr bwMode="auto">
          <a:xfrm>
            <a:off x="41148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25" name="Oval 363"/>
          <p:cNvSpPr>
            <a:spLocks noChangeArrowheads="1"/>
          </p:cNvSpPr>
          <p:nvPr/>
        </p:nvSpPr>
        <p:spPr bwMode="auto">
          <a:xfrm>
            <a:off x="4114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26" name="Oval 364"/>
          <p:cNvSpPr>
            <a:spLocks noChangeArrowheads="1"/>
          </p:cNvSpPr>
          <p:nvPr/>
        </p:nvSpPr>
        <p:spPr bwMode="auto">
          <a:xfrm>
            <a:off x="44196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27" name="Oval 365"/>
          <p:cNvSpPr>
            <a:spLocks noChangeArrowheads="1"/>
          </p:cNvSpPr>
          <p:nvPr/>
        </p:nvSpPr>
        <p:spPr bwMode="auto">
          <a:xfrm>
            <a:off x="44196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28" name="Oval 366"/>
          <p:cNvSpPr>
            <a:spLocks noChangeArrowheads="1"/>
          </p:cNvSpPr>
          <p:nvPr/>
        </p:nvSpPr>
        <p:spPr bwMode="auto">
          <a:xfrm>
            <a:off x="7162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29" name="Oval 367"/>
          <p:cNvSpPr>
            <a:spLocks noChangeArrowheads="1"/>
          </p:cNvSpPr>
          <p:nvPr/>
        </p:nvSpPr>
        <p:spPr bwMode="auto">
          <a:xfrm>
            <a:off x="39624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30" name="Oval 368"/>
          <p:cNvSpPr>
            <a:spLocks noChangeArrowheads="1"/>
          </p:cNvSpPr>
          <p:nvPr/>
        </p:nvSpPr>
        <p:spPr bwMode="auto">
          <a:xfrm>
            <a:off x="53340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31" name="Oval 369"/>
          <p:cNvSpPr>
            <a:spLocks noChangeArrowheads="1"/>
          </p:cNvSpPr>
          <p:nvPr/>
        </p:nvSpPr>
        <p:spPr bwMode="auto">
          <a:xfrm>
            <a:off x="60960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32" name="Oval 370"/>
          <p:cNvSpPr>
            <a:spLocks noChangeArrowheads="1"/>
          </p:cNvSpPr>
          <p:nvPr/>
        </p:nvSpPr>
        <p:spPr bwMode="auto">
          <a:xfrm>
            <a:off x="5638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33" name="Oval 371"/>
          <p:cNvSpPr>
            <a:spLocks noChangeArrowheads="1"/>
          </p:cNvSpPr>
          <p:nvPr/>
        </p:nvSpPr>
        <p:spPr bwMode="auto">
          <a:xfrm>
            <a:off x="56388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34" name="Oval 372"/>
          <p:cNvSpPr>
            <a:spLocks noChangeArrowheads="1"/>
          </p:cNvSpPr>
          <p:nvPr/>
        </p:nvSpPr>
        <p:spPr bwMode="auto">
          <a:xfrm>
            <a:off x="3352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35" name="Oval 373"/>
          <p:cNvSpPr>
            <a:spLocks noChangeArrowheads="1"/>
          </p:cNvSpPr>
          <p:nvPr/>
        </p:nvSpPr>
        <p:spPr bwMode="auto">
          <a:xfrm>
            <a:off x="56388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36" name="Oval 374"/>
          <p:cNvSpPr>
            <a:spLocks noChangeArrowheads="1"/>
          </p:cNvSpPr>
          <p:nvPr/>
        </p:nvSpPr>
        <p:spPr bwMode="auto">
          <a:xfrm>
            <a:off x="50292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37" name="Oval 375"/>
          <p:cNvSpPr>
            <a:spLocks noChangeArrowheads="1"/>
          </p:cNvSpPr>
          <p:nvPr/>
        </p:nvSpPr>
        <p:spPr bwMode="auto">
          <a:xfrm>
            <a:off x="51816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38" name="Oval 376"/>
          <p:cNvSpPr>
            <a:spLocks noChangeArrowheads="1"/>
          </p:cNvSpPr>
          <p:nvPr/>
        </p:nvSpPr>
        <p:spPr bwMode="auto">
          <a:xfrm>
            <a:off x="51816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39" name="Oval 377"/>
          <p:cNvSpPr>
            <a:spLocks noChangeArrowheads="1"/>
          </p:cNvSpPr>
          <p:nvPr/>
        </p:nvSpPr>
        <p:spPr bwMode="auto">
          <a:xfrm>
            <a:off x="47244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40" name="Oval 378"/>
          <p:cNvSpPr>
            <a:spLocks noChangeArrowheads="1"/>
          </p:cNvSpPr>
          <p:nvPr/>
        </p:nvSpPr>
        <p:spPr bwMode="auto">
          <a:xfrm>
            <a:off x="4876800"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41" name="Oval 379"/>
          <p:cNvSpPr>
            <a:spLocks noChangeArrowheads="1"/>
          </p:cNvSpPr>
          <p:nvPr/>
        </p:nvSpPr>
        <p:spPr bwMode="auto">
          <a:xfrm>
            <a:off x="51816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42" name="Oval 380"/>
          <p:cNvSpPr>
            <a:spLocks noChangeArrowheads="1"/>
          </p:cNvSpPr>
          <p:nvPr/>
        </p:nvSpPr>
        <p:spPr bwMode="auto">
          <a:xfrm>
            <a:off x="53340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43" name="Oval 381"/>
          <p:cNvSpPr>
            <a:spLocks noChangeArrowheads="1"/>
          </p:cNvSpPr>
          <p:nvPr/>
        </p:nvSpPr>
        <p:spPr bwMode="auto">
          <a:xfrm>
            <a:off x="54864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44" name="Oval 382"/>
          <p:cNvSpPr>
            <a:spLocks noChangeArrowheads="1"/>
          </p:cNvSpPr>
          <p:nvPr/>
        </p:nvSpPr>
        <p:spPr bwMode="auto">
          <a:xfrm>
            <a:off x="53340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45" name="Oval 383"/>
          <p:cNvSpPr>
            <a:spLocks noChangeArrowheads="1"/>
          </p:cNvSpPr>
          <p:nvPr/>
        </p:nvSpPr>
        <p:spPr bwMode="auto">
          <a:xfrm>
            <a:off x="50292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46" name="Oval 384"/>
          <p:cNvSpPr>
            <a:spLocks noChangeArrowheads="1"/>
          </p:cNvSpPr>
          <p:nvPr/>
        </p:nvSpPr>
        <p:spPr bwMode="auto">
          <a:xfrm>
            <a:off x="4876800"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47" name="Oval 385"/>
          <p:cNvSpPr>
            <a:spLocks noChangeArrowheads="1"/>
          </p:cNvSpPr>
          <p:nvPr/>
        </p:nvSpPr>
        <p:spPr bwMode="auto">
          <a:xfrm>
            <a:off x="57912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48" name="Oval 386"/>
          <p:cNvSpPr>
            <a:spLocks noChangeArrowheads="1"/>
          </p:cNvSpPr>
          <p:nvPr/>
        </p:nvSpPr>
        <p:spPr bwMode="auto">
          <a:xfrm>
            <a:off x="59436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49" name="Oval 387"/>
          <p:cNvSpPr>
            <a:spLocks noChangeArrowheads="1"/>
          </p:cNvSpPr>
          <p:nvPr/>
        </p:nvSpPr>
        <p:spPr bwMode="auto">
          <a:xfrm>
            <a:off x="56388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50" name="Oval 388"/>
          <p:cNvSpPr>
            <a:spLocks noChangeArrowheads="1"/>
          </p:cNvSpPr>
          <p:nvPr/>
        </p:nvSpPr>
        <p:spPr bwMode="auto">
          <a:xfrm>
            <a:off x="38100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51" name="Oval 389"/>
          <p:cNvSpPr>
            <a:spLocks noChangeArrowheads="1"/>
          </p:cNvSpPr>
          <p:nvPr/>
        </p:nvSpPr>
        <p:spPr bwMode="auto">
          <a:xfrm>
            <a:off x="51816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52" name="Oval 390"/>
          <p:cNvSpPr>
            <a:spLocks noChangeArrowheads="1"/>
          </p:cNvSpPr>
          <p:nvPr/>
        </p:nvSpPr>
        <p:spPr bwMode="auto">
          <a:xfrm>
            <a:off x="57912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53" name="Oval 391"/>
          <p:cNvSpPr>
            <a:spLocks noChangeArrowheads="1"/>
          </p:cNvSpPr>
          <p:nvPr/>
        </p:nvSpPr>
        <p:spPr bwMode="auto">
          <a:xfrm>
            <a:off x="51816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54" name="Oval 392"/>
          <p:cNvSpPr>
            <a:spLocks noChangeArrowheads="1"/>
          </p:cNvSpPr>
          <p:nvPr/>
        </p:nvSpPr>
        <p:spPr bwMode="auto">
          <a:xfrm>
            <a:off x="6400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55" name="Oval 393"/>
          <p:cNvSpPr>
            <a:spLocks noChangeArrowheads="1"/>
          </p:cNvSpPr>
          <p:nvPr/>
        </p:nvSpPr>
        <p:spPr bwMode="auto">
          <a:xfrm>
            <a:off x="53340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56" name="Oval 394"/>
          <p:cNvSpPr>
            <a:spLocks noChangeArrowheads="1"/>
          </p:cNvSpPr>
          <p:nvPr/>
        </p:nvSpPr>
        <p:spPr bwMode="auto">
          <a:xfrm>
            <a:off x="50292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57" name="Oval 395"/>
          <p:cNvSpPr>
            <a:spLocks noChangeArrowheads="1"/>
          </p:cNvSpPr>
          <p:nvPr/>
        </p:nvSpPr>
        <p:spPr bwMode="auto">
          <a:xfrm>
            <a:off x="50292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58" name="Oval 396"/>
          <p:cNvSpPr>
            <a:spLocks noChangeArrowheads="1"/>
          </p:cNvSpPr>
          <p:nvPr/>
        </p:nvSpPr>
        <p:spPr bwMode="auto">
          <a:xfrm>
            <a:off x="42672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59" name="Oval 397"/>
          <p:cNvSpPr>
            <a:spLocks noChangeArrowheads="1"/>
          </p:cNvSpPr>
          <p:nvPr/>
        </p:nvSpPr>
        <p:spPr bwMode="auto">
          <a:xfrm>
            <a:off x="60960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60" name="Oval 398"/>
          <p:cNvSpPr>
            <a:spLocks noChangeArrowheads="1"/>
          </p:cNvSpPr>
          <p:nvPr/>
        </p:nvSpPr>
        <p:spPr bwMode="auto">
          <a:xfrm>
            <a:off x="38100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61" name="Oval 399"/>
          <p:cNvSpPr>
            <a:spLocks noChangeArrowheads="1"/>
          </p:cNvSpPr>
          <p:nvPr/>
        </p:nvSpPr>
        <p:spPr bwMode="auto">
          <a:xfrm>
            <a:off x="41148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62" name="Oval 400"/>
          <p:cNvSpPr>
            <a:spLocks noChangeArrowheads="1"/>
          </p:cNvSpPr>
          <p:nvPr/>
        </p:nvSpPr>
        <p:spPr bwMode="auto">
          <a:xfrm>
            <a:off x="45720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63" name="Oval 401"/>
          <p:cNvSpPr>
            <a:spLocks noChangeArrowheads="1"/>
          </p:cNvSpPr>
          <p:nvPr/>
        </p:nvSpPr>
        <p:spPr bwMode="auto">
          <a:xfrm>
            <a:off x="44196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64" name="Oval 402"/>
          <p:cNvSpPr>
            <a:spLocks noChangeArrowheads="1"/>
          </p:cNvSpPr>
          <p:nvPr/>
        </p:nvSpPr>
        <p:spPr bwMode="auto">
          <a:xfrm>
            <a:off x="51054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65" name="Oval 403"/>
          <p:cNvSpPr>
            <a:spLocks noChangeArrowheads="1"/>
          </p:cNvSpPr>
          <p:nvPr/>
        </p:nvSpPr>
        <p:spPr bwMode="auto">
          <a:xfrm>
            <a:off x="50292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66" name="Oval 404"/>
          <p:cNvSpPr>
            <a:spLocks noChangeArrowheads="1"/>
          </p:cNvSpPr>
          <p:nvPr/>
        </p:nvSpPr>
        <p:spPr bwMode="auto">
          <a:xfrm>
            <a:off x="57912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67" name="Oval 405"/>
          <p:cNvSpPr>
            <a:spLocks noChangeArrowheads="1"/>
          </p:cNvSpPr>
          <p:nvPr/>
        </p:nvSpPr>
        <p:spPr bwMode="auto">
          <a:xfrm>
            <a:off x="38100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68" name="Oval 406"/>
          <p:cNvSpPr>
            <a:spLocks noChangeArrowheads="1"/>
          </p:cNvSpPr>
          <p:nvPr/>
        </p:nvSpPr>
        <p:spPr bwMode="auto">
          <a:xfrm>
            <a:off x="38100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69" name="Oval 407"/>
          <p:cNvSpPr>
            <a:spLocks noChangeArrowheads="1"/>
          </p:cNvSpPr>
          <p:nvPr/>
        </p:nvSpPr>
        <p:spPr bwMode="auto">
          <a:xfrm>
            <a:off x="42672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70" name="Oval 408"/>
          <p:cNvSpPr>
            <a:spLocks noChangeArrowheads="1"/>
          </p:cNvSpPr>
          <p:nvPr/>
        </p:nvSpPr>
        <p:spPr bwMode="auto">
          <a:xfrm>
            <a:off x="44196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71" name="Oval 409"/>
          <p:cNvSpPr>
            <a:spLocks noChangeArrowheads="1"/>
          </p:cNvSpPr>
          <p:nvPr/>
        </p:nvSpPr>
        <p:spPr bwMode="auto">
          <a:xfrm>
            <a:off x="65532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72" name="Oval 410"/>
          <p:cNvSpPr>
            <a:spLocks noChangeArrowheads="1"/>
          </p:cNvSpPr>
          <p:nvPr/>
        </p:nvSpPr>
        <p:spPr bwMode="auto">
          <a:xfrm>
            <a:off x="52578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73" name="Oval 411"/>
          <p:cNvSpPr>
            <a:spLocks noChangeArrowheads="1"/>
          </p:cNvSpPr>
          <p:nvPr/>
        </p:nvSpPr>
        <p:spPr bwMode="auto">
          <a:xfrm>
            <a:off x="4572000"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74" name="Oval 412"/>
          <p:cNvSpPr>
            <a:spLocks noChangeArrowheads="1"/>
          </p:cNvSpPr>
          <p:nvPr/>
        </p:nvSpPr>
        <p:spPr bwMode="auto">
          <a:xfrm>
            <a:off x="4876800"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75" name="Oval 413"/>
          <p:cNvSpPr>
            <a:spLocks noChangeArrowheads="1"/>
          </p:cNvSpPr>
          <p:nvPr/>
        </p:nvSpPr>
        <p:spPr bwMode="auto">
          <a:xfrm>
            <a:off x="39624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76" name="Oval 414"/>
          <p:cNvSpPr>
            <a:spLocks noChangeArrowheads="1"/>
          </p:cNvSpPr>
          <p:nvPr/>
        </p:nvSpPr>
        <p:spPr bwMode="auto">
          <a:xfrm>
            <a:off x="42672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77" name="Oval 415"/>
          <p:cNvSpPr>
            <a:spLocks noChangeArrowheads="1"/>
          </p:cNvSpPr>
          <p:nvPr/>
        </p:nvSpPr>
        <p:spPr bwMode="auto">
          <a:xfrm>
            <a:off x="67056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78" name="Oval 416"/>
          <p:cNvSpPr>
            <a:spLocks noChangeArrowheads="1"/>
          </p:cNvSpPr>
          <p:nvPr/>
        </p:nvSpPr>
        <p:spPr bwMode="auto">
          <a:xfrm>
            <a:off x="54864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79" name="Oval 417"/>
          <p:cNvSpPr>
            <a:spLocks noChangeArrowheads="1"/>
          </p:cNvSpPr>
          <p:nvPr/>
        </p:nvSpPr>
        <p:spPr bwMode="auto">
          <a:xfrm>
            <a:off x="54864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80" name="Oval 418"/>
          <p:cNvSpPr>
            <a:spLocks noChangeArrowheads="1"/>
          </p:cNvSpPr>
          <p:nvPr/>
        </p:nvSpPr>
        <p:spPr bwMode="auto">
          <a:xfrm>
            <a:off x="44958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81" name="Oval 419"/>
          <p:cNvSpPr>
            <a:spLocks noChangeArrowheads="1"/>
          </p:cNvSpPr>
          <p:nvPr/>
        </p:nvSpPr>
        <p:spPr bwMode="auto">
          <a:xfrm>
            <a:off x="33528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82" name="Oval 420"/>
          <p:cNvSpPr>
            <a:spLocks noChangeArrowheads="1"/>
          </p:cNvSpPr>
          <p:nvPr/>
        </p:nvSpPr>
        <p:spPr bwMode="auto">
          <a:xfrm>
            <a:off x="36576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83" name="Oval 421"/>
          <p:cNvSpPr>
            <a:spLocks noChangeArrowheads="1"/>
          </p:cNvSpPr>
          <p:nvPr/>
        </p:nvSpPr>
        <p:spPr bwMode="auto">
          <a:xfrm>
            <a:off x="38100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84" name="Oval 422"/>
          <p:cNvSpPr>
            <a:spLocks noChangeArrowheads="1"/>
          </p:cNvSpPr>
          <p:nvPr/>
        </p:nvSpPr>
        <p:spPr bwMode="auto">
          <a:xfrm>
            <a:off x="4419600"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85" name="Oval 423"/>
          <p:cNvSpPr>
            <a:spLocks noChangeArrowheads="1"/>
          </p:cNvSpPr>
          <p:nvPr/>
        </p:nvSpPr>
        <p:spPr bwMode="auto">
          <a:xfrm>
            <a:off x="4724400"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86" name="Oval 424"/>
          <p:cNvSpPr>
            <a:spLocks noChangeArrowheads="1"/>
          </p:cNvSpPr>
          <p:nvPr/>
        </p:nvSpPr>
        <p:spPr bwMode="auto">
          <a:xfrm>
            <a:off x="5029200"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87" name="Oval 425"/>
          <p:cNvSpPr>
            <a:spLocks noChangeArrowheads="1"/>
          </p:cNvSpPr>
          <p:nvPr/>
        </p:nvSpPr>
        <p:spPr bwMode="auto">
          <a:xfrm>
            <a:off x="5029200"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88" name="Oval 426"/>
          <p:cNvSpPr>
            <a:spLocks noChangeArrowheads="1"/>
          </p:cNvSpPr>
          <p:nvPr/>
        </p:nvSpPr>
        <p:spPr bwMode="auto">
          <a:xfrm>
            <a:off x="53340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89" name="Oval 427"/>
          <p:cNvSpPr>
            <a:spLocks noChangeArrowheads="1"/>
          </p:cNvSpPr>
          <p:nvPr/>
        </p:nvSpPr>
        <p:spPr bwMode="auto">
          <a:xfrm>
            <a:off x="54864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90" name="Oval 428"/>
          <p:cNvSpPr>
            <a:spLocks noChangeArrowheads="1"/>
          </p:cNvSpPr>
          <p:nvPr/>
        </p:nvSpPr>
        <p:spPr bwMode="auto">
          <a:xfrm>
            <a:off x="54102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91" name="Oval 429"/>
          <p:cNvSpPr>
            <a:spLocks noChangeArrowheads="1"/>
          </p:cNvSpPr>
          <p:nvPr/>
        </p:nvSpPr>
        <p:spPr bwMode="auto">
          <a:xfrm>
            <a:off x="54864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92" name="Oval 430"/>
          <p:cNvSpPr>
            <a:spLocks noChangeArrowheads="1"/>
          </p:cNvSpPr>
          <p:nvPr/>
        </p:nvSpPr>
        <p:spPr bwMode="auto">
          <a:xfrm>
            <a:off x="59436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93" name="Oval 431"/>
          <p:cNvSpPr>
            <a:spLocks noChangeArrowheads="1"/>
          </p:cNvSpPr>
          <p:nvPr/>
        </p:nvSpPr>
        <p:spPr bwMode="auto">
          <a:xfrm>
            <a:off x="62484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94" name="Oval 432"/>
          <p:cNvSpPr>
            <a:spLocks noChangeArrowheads="1"/>
          </p:cNvSpPr>
          <p:nvPr/>
        </p:nvSpPr>
        <p:spPr bwMode="auto">
          <a:xfrm>
            <a:off x="55626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95" name="Oval 433"/>
          <p:cNvSpPr>
            <a:spLocks noChangeArrowheads="1"/>
          </p:cNvSpPr>
          <p:nvPr/>
        </p:nvSpPr>
        <p:spPr bwMode="auto">
          <a:xfrm>
            <a:off x="4724400"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96" name="Oval 434"/>
          <p:cNvSpPr>
            <a:spLocks noChangeArrowheads="1"/>
          </p:cNvSpPr>
          <p:nvPr/>
        </p:nvSpPr>
        <p:spPr bwMode="auto">
          <a:xfrm>
            <a:off x="5181600"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97" name="Oval 435"/>
          <p:cNvSpPr>
            <a:spLocks noChangeArrowheads="1"/>
          </p:cNvSpPr>
          <p:nvPr/>
        </p:nvSpPr>
        <p:spPr bwMode="auto">
          <a:xfrm>
            <a:off x="68580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98" name="Oval 436"/>
          <p:cNvSpPr>
            <a:spLocks noChangeArrowheads="1"/>
          </p:cNvSpPr>
          <p:nvPr/>
        </p:nvSpPr>
        <p:spPr bwMode="auto">
          <a:xfrm>
            <a:off x="5181600"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899" name="Oval 437"/>
          <p:cNvSpPr>
            <a:spLocks noChangeArrowheads="1"/>
          </p:cNvSpPr>
          <p:nvPr/>
        </p:nvSpPr>
        <p:spPr bwMode="auto">
          <a:xfrm>
            <a:off x="5029200"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00" name="Oval 438"/>
          <p:cNvSpPr>
            <a:spLocks noChangeArrowheads="1"/>
          </p:cNvSpPr>
          <p:nvPr/>
        </p:nvSpPr>
        <p:spPr bwMode="auto">
          <a:xfrm>
            <a:off x="5334000"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01" name="Oval 439"/>
          <p:cNvSpPr>
            <a:spLocks noChangeArrowheads="1"/>
          </p:cNvSpPr>
          <p:nvPr/>
        </p:nvSpPr>
        <p:spPr bwMode="auto">
          <a:xfrm>
            <a:off x="5181600"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02" name="Oval 440"/>
          <p:cNvSpPr>
            <a:spLocks noChangeArrowheads="1"/>
          </p:cNvSpPr>
          <p:nvPr/>
        </p:nvSpPr>
        <p:spPr bwMode="auto">
          <a:xfrm>
            <a:off x="5029200" y="3276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03" name="Oval 441"/>
          <p:cNvSpPr>
            <a:spLocks noChangeArrowheads="1"/>
          </p:cNvSpPr>
          <p:nvPr/>
        </p:nvSpPr>
        <p:spPr bwMode="auto">
          <a:xfrm>
            <a:off x="62484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04" name="Oval 442"/>
          <p:cNvSpPr>
            <a:spLocks noChangeArrowheads="1"/>
          </p:cNvSpPr>
          <p:nvPr/>
        </p:nvSpPr>
        <p:spPr bwMode="auto">
          <a:xfrm>
            <a:off x="76200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05" name="Oval 443"/>
          <p:cNvSpPr>
            <a:spLocks noChangeArrowheads="1"/>
          </p:cNvSpPr>
          <p:nvPr/>
        </p:nvSpPr>
        <p:spPr bwMode="auto">
          <a:xfrm>
            <a:off x="62484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06" name="Oval 444"/>
          <p:cNvSpPr>
            <a:spLocks noChangeArrowheads="1"/>
          </p:cNvSpPr>
          <p:nvPr/>
        </p:nvSpPr>
        <p:spPr bwMode="auto">
          <a:xfrm>
            <a:off x="41148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07" name="Oval 445"/>
          <p:cNvSpPr>
            <a:spLocks noChangeArrowheads="1"/>
          </p:cNvSpPr>
          <p:nvPr/>
        </p:nvSpPr>
        <p:spPr bwMode="auto">
          <a:xfrm>
            <a:off x="49530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08" name="Oval 446"/>
          <p:cNvSpPr>
            <a:spLocks noChangeArrowheads="1"/>
          </p:cNvSpPr>
          <p:nvPr/>
        </p:nvSpPr>
        <p:spPr bwMode="auto">
          <a:xfrm>
            <a:off x="42672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09" name="Oval 447"/>
          <p:cNvSpPr>
            <a:spLocks noChangeArrowheads="1"/>
          </p:cNvSpPr>
          <p:nvPr/>
        </p:nvSpPr>
        <p:spPr bwMode="auto">
          <a:xfrm>
            <a:off x="48768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10" name="Oval 448"/>
          <p:cNvSpPr>
            <a:spLocks noChangeArrowheads="1"/>
          </p:cNvSpPr>
          <p:nvPr/>
        </p:nvSpPr>
        <p:spPr bwMode="auto">
          <a:xfrm>
            <a:off x="4876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11" name="Oval 449"/>
          <p:cNvSpPr>
            <a:spLocks noChangeArrowheads="1"/>
          </p:cNvSpPr>
          <p:nvPr/>
        </p:nvSpPr>
        <p:spPr bwMode="auto">
          <a:xfrm>
            <a:off x="48768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12" name="Oval 450"/>
          <p:cNvSpPr>
            <a:spLocks noChangeArrowheads="1"/>
          </p:cNvSpPr>
          <p:nvPr/>
        </p:nvSpPr>
        <p:spPr bwMode="auto">
          <a:xfrm>
            <a:off x="48768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13" name="Oval 451"/>
          <p:cNvSpPr>
            <a:spLocks noChangeArrowheads="1"/>
          </p:cNvSpPr>
          <p:nvPr/>
        </p:nvSpPr>
        <p:spPr bwMode="auto">
          <a:xfrm>
            <a:off x="48768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14" name="Oval 452"/>
          <p:cNvSpPr>
            <a:spLocks noChangeArrowheads="1"/>
          </p:cNvSpPr>
          <p:nvPr/>
        </p:nvSpPr>
        <p:spPr bwMode="auto">
          <a:xfrm>
            <a:off x="41148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15" name="Oval 453"/>
          <p:cNvSpPr>
            <a:spLocks noChangeArrowheads="1"/>
          </p:cNvSpPr>
          <p:nvPr/>
        </p:nvSpPr>
        <p:spPr bwMode="auto">
          <a:xfrm>
            <a:off x="4114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16" name="Oval 454"/>
          <p:cNvSpPr>
            <a:spLocks noChangeArrowheads="1"/>
          </p:cNvSpPr>
          <p:nvPr/>
        </p:nvSpPr>
        <p:spPr bwMode="auto">
          <a:xfrm>
            <a:off x="44196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17" name="Oval 455"/>
          <p:cNvSpPr>
            <a:spLocks noChangeArrowheads="1"/>
          </p:cNvSpPr>
          <p:nvPr/>
        </p:nvSpPr>
        <p:spPr bwMode="auto">
          <a:xfrm>
            <a:off x="44196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18" name="Oval 456"/>
          <p:cNvSpPr>
            <a:spLocks noChangeArrowheads="1"/>
          </p:cNvSpPr>
          <p:nvPr/>
        </p:nvSpPr>
        <p:spPr bwMode="auto">
          <a:xfrm>
            <a:off x="39624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19" name="Oval 457"/>
          <p:cNvSpPr>
            <a:spLocks noChangeArrowheads="1"/>
          </p:cNvSpPr>
          <p:nvPr/>
        </p:nvSpPr>
        <p:spPr bwMode="auto">
          <a:xfrm>
            <a:off x="53340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20" name="Oval 458"/>
          <p:cNvSpPr>
            <a:spLocks noChangeArrowheads="1"/>
          </p:cNvSpPr>
          <p:nvPr/>
        </p:nvSpPr>
        <p:spPr bwMode="auto">
          <a:xfrm>
            <a:off x="60960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21" name="Oval 459"/>
          <p:cNvSpPr>
            <a:spLocks noChangeArrowheads="1"/>
          </p:cNvSpPr>
          <p:nvPr/>
        </p:nvSpPr>
        <p:spPr bwMode="auto">
          <a:xfrm>
            <a:off x="5638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22" name="Oval 460"/>
          <p:cNvSpPr>
            <a:spLocks noChangeArrowheads="1"/>
          </p:cNvSpPr>
          <p:nvPr/>
        </p:nvSpPr>
        <p:spPr bwMode="auto">
          <a:xfrm>
            <a:off x="56388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23" name="Oval 461"/>
          <p:cNvSpPr>
            <a:spLocks noChangeArrowheads="1"/>
          </p:cNvSpPr>
          <p:nvPr/>
        </p:nvSpPr>
        <p:spPr bwMode="auto">
          <a:xfrm>
            <a:off x="3352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24" name="Oval 462"/>
          <p:cNvSpPr>
            <a:spLocks noChangeArrowheads="1"/>
          </p:cNvSpPr>
          <p:nvPr/>
        </p:nvSpPr>
        <p:spPr bwMode="auto">
          <a:xfrm>
            <a:off x="56388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25" name="Oval 463"/>
          <p:cNvSpPr>
            <a:spLocks noChangeArrowheads="1"/>
          </p:cNvSpPr>
          <p:nvPr/>
        </p:nvSpPr>
        <p:spPr bwMode="auto">
          <a:xfrm>
            <a:off x="50292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26" name="Oval 464"/>
          <p:cNvSpPr>
            <a:spLocks noChangeArrowheads="1"/>
          </p:cNvSpPr>
          <p:nvPr/>
        </p:nvSpPr>
        <p:spPr bwMode="auto">
          <a:xfrm>
            <a:off x="51816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27" name="Oval 465"/>
          <p:cNvSpPr>
            <a:spLocks noChangeArrowheads="1"/>
          </p:cNvSpPr>
          <p:nvPr/>
        </p:nvSpPr>
        <p:spPr bwMode="auto">
          <a:xfrm>
            <a:off x="51816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28" name="Oval 466"/>
          <p:cNvSpPr>
            <a:spLocks noChangeArrowheads="1"/>
          </p:cNvSpPr>
          <p:nvPr/>
        </p:nvSpPr>
        <p:spPr bwMode="auto">
          <a:xfrm>
            <a:off x="45720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29" name="Oval 467"/>
          <p:cNvSpPr>
            <a:spLocks noChangeArrowheads="1"/>
          </p:cNvSpPr>
          <p:nvPr/>
        </p:nvSpPr>
        <p:spPr bwMode="auto">
          <a:xfrm>
            <a:off x="4876800"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30" name="Oval 468"/>
          <p:cNvSpPr>
            <a:spLocks noChangeArrowheads="1"/>
          </p:cNvSpPr>
          <p:nvPr/>
        </p:nvSpPr>
        <p:spPr bwMode="auto">
          <a:xfrm>
            <a:off x="51816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31" name="Oval 469"/>
          <p:cNvSpPr>
            <a:spLocks noChangeArrowheads="1"/>
          </p:cNvSpPr>
          <p:nvPr/>
        </p:nvSpPr>
        <p:spPr bwMode="auto">
          <a:xfrm>
            <a:off x="53340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32" name="Oval 470"/>
          <p:cNvSpPr>
            <a:spLocks noChangeArrowheads="1"/>
          </p:cNvSpPr>
          <p:nvPr/>
        </p:nvSpPr>
        <p:spPr bwMode="auto">
          <a:xfrm>
            <a:off x="54864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33" name="Oval 471"/>
          <p:cNvSpPr>
            <a:spLocks noChangeArrowheads="1"/>
          </p:cNvSpPr>
          <p:nvPr/>
        </p:nvSpPr>
        <p:spPr bwMode="auto">
          <a:xfrm>
            <a:off x="53340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34" name="Oval 472"/>
          <p:cNvSpPr>
            <a:spLocks noChangeArrowheads="1"/>
          </p:cNvSpPr>
          <p:nvPr/>
        </p:nvSpPr>
        <p:spPr bwMode="auto">
          <a:xfrm>
            <a:off x="50292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35" name="Oval 473"/>
          <p:cNvSpPr>
            <a:spLocks noChangeArrowheads="1"/>
          </p:cNvSpPr>
          <p:nvPr/>
        </p:nvSpPr>
        <p:spPr bwMode="auto">
          <a:xfrm>
            <a:off x="4876800"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36" name="Oval 474"/>
          <p:cNvSpPr>
            <a:spLocks noChangeArrowheads="1"/>
          </p:cNvSpPr>
          <p:nvPr/>
        </p:nvSpPr>
        <p:spPr bwMode="auto">
          <a:xfrm>
            <a:off x="57912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37" name="Oval 475"/>
          <p:cNvSpPr>
            <a:spLocks noChangeArrowheads="1"/>
          </p:cNvSpPr>
          <p:nvPr/>
        </p:nvSpPr>
        <p:spPr bwMode="auto">
          <a:xfrm>
            <a:off x="59436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38" name="Oval 476"/>
          <p:cNvSpPr>
            <a:spLocks noChangeArrowheads="1"/>
          </p:cNvSpPr>
          <p:nvPr/>
        </p:nvSpPr>
        <p:spPr bwMode="auto">
          <a:xfrm>
            <a:off x="56388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39" name="Oval 477"/>
          <p:cNvSpPr>
            <a:spLocks noChangeArrowheads="1"/>
          </p:cNvSpPr>
          <p:nvPr/>
        </p:nvSpPr>
        <p:spPr bwMode="auto">
          <a:xfrm>
            <a:off x="38100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40" name="Oval 478"/>
          <p:cNvSpPr>
            <a:spLocks noChangeArrowheads="1"/>
          </p:cNvSpPr>
          <p:nvPr/>
        </p:nvSpPr>
        <p:spPr bwMode="auto">
          <a:xfrm>
            <a:off x="47244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41" name="Oval 479"/>
          <p:cNvSpPr>
            <a:spLocks noChangeArrowheads="1"/>
          </p:cNvSpPr>
          <p:nvPr/>
        </p:nvSpPr>
        <p:spPr bwMode="auto">
          <a:xfrm>
            <a:off x="51816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42" name="Oval 480"/>
          <p:cNvSpPr>
            <a:spLocks noChangeArrowheads="1"/>
          </p:cNvSpPr>
          <p:nvPr/>
        </p:nvSpPr>
        <p:spPr bwMode="auto">
          <a:xfrm>
            <a:off x="57912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43" name="Oval 481"/>
          <p:cNvSpPr>
            <a:spLocks noChangeArrowheads="1"/>
          </p:cNvSpPr>
          <p:nvPr/>
        </p:nvSpPr>
        <p:spPr bwMode="auto">
          <a:xfrm>
            <a:off x="51816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44" name="Oval 482"/>
          <p:cNvSpPr>
            <a:spLocks noChangeArrowheads="1"/>
          </p:cNvSpPr>
          <p:nvPr/>
        </p:nvSpPr>
        <p:spPr bwMode="auto">
          <a:xfrm>
            <a:off x="6400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45" name="Oval 483"/>
          <p:cNvSpPr>
            <a:spLocks noChangeArrowheads="1"/>
          </p:cNvSpPr>
          <p:nvPr/>
        </p:nvSpPr>
        <p:spPr bwMode="auto">
          <a:xfrm>
            <a:off x="53340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46" name="Oval 484"/>
          <p:cNvSpPr>
            <a:spLocks noChangeArrowheads="1"/>
          </p:cNvSpPr>
          <p:nvPr/>
        </p:nvSpPr>
        <p:spPr bwMode="auto">
          <a:xfrm>
            <a:off x="50292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47" name="Oval 485"/>
          <p:cNvSpPr>
            <a:spLocks noChangeArrowheads="1"/>
          </p:cNvSpPr>
          <p:nvPr/>
        </p:nvSpPr>
        <p:spPr bwMode="auto">
          <a:xfrm>
            <a:off x="50292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48" name="Oval 486"/>
          <p:cNvSpPr>
            <a:spLocks noChangeArrowheads="1"/>
          </p:cNvSpPr>
          <p:nvPr/>
        </p:nvSpPr>
        <p:spPr bwMode="auto">
          <a:xfrm>
            <a:off x="42672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49" name="Oval 487"/>
          <p:cNvSpPr>
            <a:spLocks noChangeArrowheads="1"/>
          </p:cNvSpPr>
          <p:nvPr/>
        </p:nvSpPr>
        <p:spPr bwMode="auto">
          <a:xfrm>
            <a:off x="60960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50" name="Oval 488"/>
          <p:cNvSpPr>
            <a:spLocks noChangeArrowheads="1"/>
          </p:cNvSpPr>
          <p:nvPr/>
        </p:nvSpPr>
        <p:spPr bwMode="auto">
          <a:xfrm>
            <a:off x="38100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51" name="Oval 489"/>
          <p:cNvSpPr>
            <a:spLocks noChangeArrowheads="1"/>
          </p:cNvSpPr>
          <p:nvPr/>
        </p:nvSpPr>
        <p:spPr bwMode="auto">
          <a:xfrm>
            <a:off x="41148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52" name="Oval 490"/>
          <p:cNvSpPr>
            <a:spLocks noChangeArrowheads="1"/>
          </p:cNvSpPr>
          <p:nvPr/>
        </p:nvSpPr>
        <p:spPr bwMode="auto">
          <a:xfrm>
            <a:off x="51054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53" name="Oval 491"/>
          <p:cNvSpPr>
            <a:spLocks noChangeArrowheads="1"/>
          </p:cNvSpPr>
          <p:nvPr/>
        </p:nvSpPr>
        <p:spPr bwMode="auto">
          <a:xfrm>
            <a:off x="50292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54" name="Oval 492"/>
          <p:cNvSpPr>
            <a:spLocks noChangeArrowheads="1"/>
          </p:cNvSpPr>
          <p:nvPr/>
        </p:nvSpPr>
        <p:spPr bwMode="auto">
          <a:xfrm>
            <a:off x="57912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55" name="Oval 493"/>
          <p:cNvSpPr>
            <a:spLocks noChangeArrowheads="1"/>
          </p:cNvSpPr>
          <p:nvPr/>
        </p:nvSpPr>
        <p:spPr bwMode="auto">
          <a:xfrm>
            <a:off x="36576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56" name="Oval 494"/>
          <p:cNvSpPr>
            <a:spLocks noChangeArrowheads="1"/>
          </p:cNvSpPr>
          <p:nvPr/>
        </p:nvSpPr>
        <p:spPr bwMode="auto">
          <a:xfrm>
            <a:off x="38100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57" name="Oval 495"/>
          <p:cNvSpPr>
            <a:spLocks noChangeArrowheads="1"/>
          </p:cNvSpPr>
          <p:nvPr/>
        </p:nvSpPr>
        <p:spPr bwMode="auto">
          <a:xfrm>
            <a:off x="38100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58" name="Oval 496"/>
          <p:cNvSpPr>
            <a:spLocks noChangeArrowheads="1"/>
          </p:cNvSpPr>
          <p:nvPr/>
        </p:nvSpPr>
        <p:spPr bwMode="auto">
          <a:xfrm>
            <a:off x="42672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59" name="Oval 497"/>
          <p:cNvSpPr>
            <a:spLocks noChangeArrowheads="1"/>
          </p:cNvSpPr>
          <p:nvPr/>
        </p:nvSpPr>
        <p:spPr bwMode="auto">
          <a:xfrm>
            <a:off x="44196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60" name="Oval 498"/>
          <p:cNvSpPr>
            <a:spLocks noChangeArrowheads="1"/>
          </p:cNvSpPr>
          <p:nvPr/>
        </p:nvSpPr>
        <p:spPr bwMode="auto">
          <a:xfrm>
            <a:off x="46482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61" name="Oval 499"/>
          <p:cNvSpPr>
            <a:spLocks noChangeArrowheads="1"/>
          </p:cNvSpPr>
          <p:nvPr/>
        </p:nvSpPr>
        <p:spPr bwMode="auto">
          <a:xfrm>
            <a:off x="65532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62" name="Oval 500"/>
          <p:cNvSpPr>
            <a:spLocks noChangeArrowheads="1"/>
          </p:cNvSpPr>
          <p:nvPr/>
        </p:nvSpPr>
        <p:spPr bwMode="auto">
          <a:xfrm>
            <a:off x="52578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63" name="Oval 501"/>
          <p:cNvSpPr>
            <a:spLocks noChangeArrowheads="1"/>
          </p:cNvSpPr>
          <p:nvPr/>
        </p:nvSpPr>
        <p:spPr bwMode="auto">
          <a:xfrm>
            <a:off x="4876800" y="3429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64" name="Oval 502"/>
          <p:cNvSpPr>
            <a:spLocks noChangeArrowheads="1"/>
          </p:cNvSpPr>
          <p:nvPr/>
        </p:nvSpPr>
        <p:spPr bwMode="auto">
          <a:xfrm>
            <a:off x="39624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65" name="Oval 503"/>
          <p:cNvSpPr>
            <a:spLocks noChangeArrowheads="1"/>
          </p:cNvSpPr>
          <p:nvPr/>
        </p:nvSpPr>
        <p:spPr bwMode="auto">
          <a:xfrm>
            <a:off x="67056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66" name="Oval 504"/>
          <p:cNvSpPr>
            <a:spLocks noChangeArrowheads="1"/>
          </p:cNvSpPr>
          <p:nvPr/>
        </p:nvSpPr>
        <p:spPr bwMode="auto">
          <a:xfrm>
            <a:off x="54864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67" name="Oval 505"/>
          <p:cNvSpPr>
            <a:spLocks noChangeArrowheads="1"/>
          </p:cNvSpPr>
          <p:nvPr/>
        </p:nvSpPr>
        <p:spPr bwMode="auto">
          <a:xfrm>
            <a:off x="54864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68" name="Oval 506"/>
          <p:cNvSpPr>
            <a:spLocks noChangeArrowheads="1"/>
          </p:cNvSpPr>
          <p:nvPr/>
        </p:nvSpPr>
        <p:spPr bwMode="auto">
          <a:xfrm>
            <a:off x="48006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69" name="Oval 507"/>
          <p:cNvSpPr>
            <a:spLocks noChangeArrowheads="1"/>
          </p:cNvSpPr>
          <p:nvPr/>
        </p:nvSpPr>
        <p:spPr bwMode="auto">
          <a:xfrm>
            <a:off x="33528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70" name="Oval 508"/>
          <p:cNvSpPr>
            <a:spLocks noChangeArrowheads="1"/>
          </p:cNvSpPr>
          <p:nvPr/>
        </p:nvSpPr>
        <p:spPr bwMode="auto">
          <a:xfrm>
            <a:off x="62484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71" name="Oval 509"/>
          <p:cNvSpPr>
            <a:spLocks noChangeArrowheads="1"/>
          </p:cNvSpPr>
          <p:nvPr/>
        </p:nvSpPr>
        <p:spPr bwMode="auto">
          <a:xfrm>
            <a:off x="41148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72" name="Oval 510"/>
          <p:cNvSpPr>
            <a:spLocks noChangeArrowheads="1"/>
          </p:cNvSpPr>
          <p:nvPr/>
        </p:nvSpPr>
        <p:spPr bwMode="auto">
          <a:xfrm>
            <a:off x="49530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73" name="Oval 511"/>
          <p:cNvSpPr>
            <a:spLocks noChangeArrowheads="1"/>
          </p:cNvSpPr>
          <p:nvPr/>
        </p:nvSpPr>
        <p:spPr bwMode="auto">
          <a:xfrm>
            <a:off x="42672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74" name="Oval 512"/>
          <p:cNvSpPr>
            <a:spLocks noChangeArrowheads="1"/>
          </p:cNvSpPr>
          <p:nvPr/>
        </p:nvSpPr>
        <p:spPr bwMode="auto">
          <a:xfrm>
            <a:off x="48768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75" name="Oval 513"/>
          <p:cNvSpPr>
            <a:spLocks noChangeArrowheads="1"/>
          </p:cNvSpPr>
          <p:nvPr/>
        </p:nvSpPr>
        <p:spPr bwMode="auto">
          <a:xfrm>
            <a:off x="4876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76" name="Oval 514"/>
          <p:cNvSpPr>
            <a:spLocks noChangeArrowheads="1"/>
          </p:cNvSpPr>
          <p:nvPr/>
        </p:nvSpPr>
        <p:spPr bwMode="auto">
          <a:xfrm>
            <a:off x="48768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77" name="Oval 515"/>
          <p:cNvSpPr>
            <a:spLocks noChangeArrowheads="1"/>
          </p:cNvSpPr>
          <p:nvPr/>
        </p:nvSpPr>
        <p:spPr bwMode="auto">
          <a:xfrm>
            <a:off x="48768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78" name="Oval 516"/>
          <p:cNvSpPr>
            <a:spLocks noChangeArrowheads="1"/>
          </p:cNvSpPr>
          <p:nvPr/>
        </p:nvSpPr>
        <p:spPr bwMode="auto">
          <a:xfrm>
            <a:off x="48768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79" name="Oval 517"/>
          <p:cNvSpPr>
            <a:spLocks noChangeArrowheads="1"/>
          </p:cNvSpPr>
          <p:nvPr/>
        </p:nvSpPr>
        <p:spPr bwMode="auto">
          <a:xfrm>
            <a:off x="41148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80" name="Oval 518"/>
          <p:cNvSpPr>
            <a:spLocks noChangeArrowheads="1"/>
          </p:cNvSpPr>
          <p:nvPr/>
        </p:nvSpPr>
        <p:spPr bwMode="auto">
          <a:xfrm>
            <a:off x="4114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81" name="Oval 519"/>
          <p:cNvSpPr>
            <a:spLocks noChangeArrowheads="1"/>
          </p:cNvSpPr>
          <p:nvPr/>
        </p:nvSpPr>
        <p:spPr bwMode="auto">
          <a:xfrm>
            <a:off x="44196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82" name="Oval 520"/>
          <p:cNvSpPr>
            <a:spLocks noChangeArrowheads="1"/>
          </p:cNvSpPr>
          <p:nvPr/>
        </p:nvSpPr>
        <p:spPr bwMode="auto">
          <a:xfrm>
            <a:off x="44196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83" name="Oval 521"/>
          <p:cNvSpPr>
            <a:spLocks noChangeArrowheads="1"/>
          </p:cNvSpPr>
          <p:nvPr/>
        </p:nvSpPr>
        <p:spPr bwMode="auto">
          <a:xfrm>
            <a:off x="39624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84" name="Oval 522"/>
          <p:cNvSpPr>
            <a:spLocks noChangeArrowheads="1"/>
          </p:cNvSpPr>
          <p:nvPr/>
        </p:nvSpPr>
        <p:spPr bwMode="auto">
          <a:xfrm>
            <a:off x="53340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85" name="Oval 523"/>
          <p:cNvSpPr>
            <a:spLocks noChangeArrowheads="1"/>
          </p:cNvSpPr>
          <p:nvPr/>
        </p:nvSpPr>
        <p:spPr bwMode="auto">
          <a:xfrm>
            <a:off x="60960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86" name="Oval 524"/>
          <p:cNvSpPr>
            <a:spLocks noChangeArrowheads="1"/>
          </p:cNvSpPr>
          <p:nvPr/>
        </p:nvSpPr>
        <p:spPr bwMode="auto">
          <a:xfrm>
            <a:off x="5638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87" name="Oval 525"/>
          <p:cNvSpPr>
            <a:spLocks noChangeArrowheads="1"/>
          </p:cNvSpPr>
          <p:nvPr/>
        </p:nvSpPr>
        <p:spPr bwMode="auto">
          <a:xfrm>
            <a:off x="56388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88" name="Oval 526"/>
          <p:cNvSpPr>
            <a:spLocks noChangeArrowheads="1"/>
          </p:cNvSpPr>
          <p:nvPr/>
        </p:nvSpPr>
        <p:spPr bwMode="auto">
          <a:xfrm>
            <a:off x="3352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89" name="Oval 527"/>
          <p:cNvSpPr>
            <a:spLocks noChangeArrowheads="1"/>
          </p:cNvSpPr>
          <p:nvPr/>
        </p:nvSpPr>
        <p:spPr bwMode="auto">
          <a:xfrm>
            <a:off x="56388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90" name="Oval 528"/>
          <p:cNvSpPr>
            <a:spLocks noChangeArrowheads="1"/>
          </p:cNvSpPr>
          <p:nvPr/>
        </p:nvSpPr>
        <p:spPr bwMode="auto">
          <a:xfrm>
            <a:off x="50292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91" name="Oval 529"/>
          <p:cNvSpPr>
            <a:spLocks noChangeArrowheads="1"/>
          </p:cNvSpPr>
          <p:nvPr/>
        </p:nvSpPr>
        <p:spPr bwMode="auto">
          <a:xfrm>
            <a:off x="51816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92" name="Oval 530"/>
          <p:cNvSpPr>
            <a:spLocks noChangeArrowheads="1"/>
          </p:cNvSpPr>
          <p:nvPr/>
        </p:nvSpPr>
        <p:spPr bwMode="auto">
          <a:xfrm>
            <a:off x="51816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93" name="Oval 531"/>
          <p:cNvSpPr>
            <a:spLocks noChangeArrowheads="1"/>
          </p:cNvSpPr>
          <p:nvPr/>
        </p:nvSpPr>
        <p:spPr bwMode="auto">
          <a:xfrm>
            <a:off x="4876800" y="3733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94" name="Oval 532"/>
          <p:cNvSpPr>
            <a:spLocks noChangeArrowheads="1"/>
          </p:cNvSpPr>
          <p:nvPr/>
        </p:nvSpPr>
        <p:spPr bwMode="auto">
          <a:xfrm>
            <a:off x="51816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95" name="Oval 533"/>
          <p:cNvSpPr>
            <a:spLocks noChangeArrowheads="1"/>
          </p:cNvSpPr>
          <p:nvPr/>
        </p:nvSpPr>
        <p:spPr bwMode="auto">
          <a:xfrm>
            <a:off x="53340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96" name="Oval 534"/>
          <p:cNvSpPr>
            <a:spLocks noChangeArrowheads="1"/>
          </p:cNvSpPr>
          <p:nvPr/>
        </p:nvSpPr>
        <p:spPr bwMode="auto">
          <a:xfrm>
            <a:off x="54864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97" name="Oval 535"/>
          <p:cNvSpPr>
            <a:spLocks noChangeArrowheads="1"/>
          </p:cNvSpPr>
          <p:nvPr/>
        </p:nvSpPr>
        <p:spPr bwMode="auto">
          <a:xfrm>
            <a:off x="53340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98" name="Oval 536"/>
          <p:cNvSpPr>
            <a:spLocks noChangeArrowheads="1"/>
          </p:cNvSpPr>
          <p:nvPr/>
        </p:nvSpPr>
        <p:spPr bwMode="auto">
          <a:xfrm>
            <a:off x="50292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0999" name="Oval 537"/>
          <p:cNvSpPr>
            <a:spLocks noChangeArrowheads="1"/>
          </p:cNvSpPr>
          <p:nvPr/>
        </p:nvSpPr>
        <p:spPr bwMode="auto">
          <a:xfrm>
            <a:off x="4876800" y="3581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00" name="Oval 538"/>
          <p:cNvSpPr>
            <a:spLocks noChangeArrowheads="1"/>
          </p:cNvSpPr>
          <p:nvPr/>
        </p:nvSpPr>
        <p:spPr bwMode="auto">
          <a:xfrm>
            <a:off x="57912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01" name="Oval 539"/>
          <p:cNvSpPr>
            <a:spLocks noChangeArrowheads="1"/>
          </p:cNvSpPr>
          <p:nvPr/>
        </p:nvSpPr>
        <p:spPr bwMode="auto">
          <a:xfrm>
            <a:off x="59436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02" name="Oval 540"/>
          <p:cNvSpPr>
            <a:spLocks noChangeArrowheads="1"/>
          </p:cNvSpPr>
          <p:nvPr/>
        </p:nvSpPr>
        <p:spPr bwMode="auto">
          <a:xfrm>
            <a:off x="56388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03" name="Oval 541"/>
          <p:cNvSpPr>
            <a:spLocks noChangeArrowheads="1"/>
          </p:cNvSpPr>
          <p:nvPr/>
        </p:nvSpPr>
        <p:spPr bwMode="auto">
          <a:xfrm>
            <a:off x="38100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04" name="Oval 542"/>
          <p:cNvSpPr>
            <a:spLocks noChangeArrowheads="1"/>
          </p:cNvSpPr>
          <p:nvPr/>
        </p:nvSpPr>
        <p:spPr bwMode="auto">
          <a:xfrm>
            <a:off x="51816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05" name="Oval 543"/>
          <p:cNvSpPr>
            <a:spLocks noChangeArrowheads="1"/>
          </p:cNvSpPr>
          <p:nvPr/>
        </p:nvSpPr>
        <p:spPr bwMode="auto">
          <a:xfrm>
            <a:off x="57912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06" name="Oval 544"/>
          <p:cNvSpPr>
            <a:spLocks noChangeArrowheads="1"/>
          </p:cNvSpPr>
          <p:nvPr/>
        </p:nvSpPr>
        <p:spPr bwMode="auto">
          <a:xfrm>
            <a:off x="51816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07" name="Oval 545"/>
          <p:cNvSpPr>
            <a:spLocks noChangeArrowheads="1"/>
          </p:cNvSpPr>
          <p:nvPr/>
        </p:nvSpPr>
        <p:spPr bwMode="auto">
          <a:xfrm>
            <a:off x="6400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08" name="Oval 546"/>
          <p:cNvSpPr>
            <a:spLocks noChangeArrowheads="1"/>
          </p:cNvSpPr>
          <p:nvPr/>
        </p:nvSpPr>
        <p:spPr bwMode="auto">
          <a:xfrm>
            <a:off x="53340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09" name="Oval 547"/>
          <p:cNvSpPr>
            <a:spLocks noChangeArrowheads="1"/>
          </p:cNvSpPr>
          <p:nvPr/>
        </p:nvSpPr>
        <p:spPr bwMode="auto">
          <a:xfrm>
            <a:off x="50292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10" name="Oval 548"/>
          <p:cNvSpPr>
            <a:spLocks noChangeArrowheads="1"/>
          </p:cNvSpPr>
          <p:nvPr/>
        </p:nvSpPr>
        <p:spPr bwMode="auto">
          <a:xfrm>
            <a:off x="50292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11" name="Oval 549"/>
          <p:cNvSpPr>
            <a:spLocks noChangeArrowheads="1"/>
          </p:cNvSpPr>
          <p:nvPr/>
        </p:nvSpPr>
        <p:spPr bwMode="auto">
          <a:xfrm>
            <a:off x="42672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12" name="Oval 550"/>
          <p:cNvSpPr>
            <a:spLocks noChangeArrowheads="1"/>
          </p:cNvSpPr>
          <p:nvPr/>
        </p:nvSpPr>
        <p:spPr bwMode="auto">
          <a:xfrm>
            <a:off x="60960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13" name="Oval 551"/>
          <p:cNvSpPr>
            <a:spLocks noChangeArrowheads="1"/>
          </p:cNvSpPr>
          <p:nvPr/>
        </p:nvSpPr>
        <p:spPr bwMode="auto">
          <a:xfrm>
            <a:off x="62484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14" name="Oval 552"/>
          <p:cNvSpPr>
            <a:spLocks noChangeArrowheads="1"/>
          </p:cNvSpPr>
          <p:nvPr/>
        </p:nvSpPr>
        <p:spPr bwMode="auto">
          <a:xfrm>
            <a:off x="41148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15" name="Oval 553"/>
          <p:cNvSpPr>
            <a:spLocks noChangeArrowheads="1"/>
          </p:cNvSpPr>
          <p:nvPr/>
        </p:nvSpPr>
        <p:spPr bwMode="auto">
          <a:xfrm>
            <a:off x="4953000" y="3886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16" name="Oval 554"/>
          <p:cNvSpPr>
            <a:spLocks noChangeArrowheads="1"/>
          </p:cNvSpPr>
          <p:nvPr/>
        </p:nvSpPr>
        <p:spPr bwMode="auto">
          <a:xfrm>
            <a:off x="42672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17" name="Oval 555"/>
          <p:cNvSpPr>
            <a:spLocks noChangeArrowheads="1"/>
          </p:cNvSpPr>
          <p:nvPr/>
        </p:nvSpPr>
        <p:spPr bwMode="auto">
          <a:xfrm>
            <a:off x="48768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18" name="Oval 556"/>
          <p:cNvSpPr>
            <a:spLocks noChangeArrowheads="1"/>
          </p:cNvSpPr>
          <p:nvPr/>
        </p:nvSpPr>
        <p:spPr bwMode="auto">
          <a:xfrm>
            <a:off x="4876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19" name="Oval 557"/>
          <p:cNvSpPr>
            <a:spLocks noChangeArrowheads="1"/>
          </p:cNvSpPr>
          <p:nvPr/>
        </p:nvSpPr>
        <p:spPr bwMode="auto">
          <a:xfrm>
            <a:off x="48768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20" name="Oval 558"/>
          <p:cNvSpPr>
            <a:spLocks noChangeArrowheads="1"/>
          </p:cNvSpPr>
          <p:nvPr/>
        </p:nvSpPr>
        <p:spPr bwMode="auto">
          <a:xfrm>
            <a:off x="4876800" y="41910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21" name="Oval 559"/>
          <p:cNvSpPr>
            <a:spLocks noChangeArrowheads="1"/>
          </p:cNvSpPr>
          <p:nvPr/>
        </p:nvSpPr>
        <p:spPr bwMode="auto">
          <a:xfrm>
            <a:off x="4876800" y="40386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22" name="Oval 560"/>
          <p:cNvSpPr>
            <a:spLocks noChangeArrowheads="1"/>
          </p:cNvSpPr>
          <p:nvPr/>
        </p:nvSpPr>
        <p:spPr bwMode="auto">
          <a:xfrm>
            <a:off x="41148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23" name="Oval 561"/>
          <p:cNvSpPr>
            <a:spLocks noChangeArrowheads="1"/>
          </p:cNvSpPr>
          <p:nvPr/>
        </p:nvSpPr>
        <p:spPr bwMode="auto">
          <a:xfrm>
            <a:off x="4114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24" name="Oval 562"/>
          <p:cNvSpPr>
            <a:spLocks noChangeArrowheads="1"/>
          </p:cNvSpPr>
          <p:nvPr/>
        </p:nvSpPr>
        <p:spPr bwMode="auto">
          <a:xfrm>
            <a:off x="44196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25" name="Oval 563"/>
          <p:cNvSpPr>
            <a:spLocks noChangeArrowheads="1"/>
          </p:cNvSpPr>
          <p:nvPr/>
        </p:nvSpPr>
        <p:spPr bwMode="auto">
          <a:xfrm>
            <a:off x="44196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26" name="Oval 564"/>
          <p:cNvSpPr>
            <a:spLocks noChangeArrowheads="1"/>
          </p:cNvSpPr>
          <p:nvPr/>
        </p:nvSpPr>
        <p:spPr bwMode="auto">
          <a:xfrm>
            <a:off x="39624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27" name="Oval 565"/>
          <p:cNvSpPr>
            <a:spLocks noChangeArrowheads="1"/>
          </p:cNvSpPr>
          <p:nvPr/>
        </p:nvSpPr>
        <p:spPr bwMode="auto">
          <a:xfrm>
            <a:off x="53340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28" name="Oval 566"/>
          <p:cNvSpPr>
            <a:spLocks noChangeArrowheads="1"/>
          </p:cNvSpPr>
          <p:nvPr/>
        </p:nvSpPr>
        <p:spPr bwMode="auto">
          <a:xfrm>
            <a:off x="60960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29" name="Oval 567"/>
          <p:cNvSpPr>
            <a:spLocks noChangeArrowheads="1"/>
          </p:cNvSpPr>
          <p:nvPr/>
        </p:nvSpPr>
        <p:spPr bwMode="auto">
          <a:xfrm>
            <a:off x="5638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30" name="Oval 568"/>
          <p:cNvSpPr>
            <a:spLocks noChangeArrowheads="1"/>
          </p:cNvSpPr>
          <p:nvPr/>
        </p:nvSpPr>
        <p:spPr bwMode="auto">
          <a:xfrm>
            <a:off x="5638800" y="44958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31" name="Oval 569"/>
          <p:cNvSpPr>
            <a:spLocks noChangeArrowheads="1"/>
          </p:cNvSpPr>
          <p:nvPr/>
        </p:nvSpPr>
        <p:spPr bwMode="auto">
          <a:xfrm>
            <a:off x="3352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32" name="Oval 570"/>
          <p:cNvSpPr>
            <a:spLocks noChangeArrowheads="1"/>
          </p:cNvSpPr>
          <p:nvPr/>
        </p:nvSpPr>
        <p:spPr bwMode="auto">
          <a:xfrm>
            <a:off x="56388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33" name="Oval 571"/>
          <p:cNvSpPr>
            <a:spLocks noChangeArrowheads="1"/>
          </p:cNvSpPr>
          <p:nvPr/>
        </p:nvSpPr>
        <p:spPr bwMode="auto">
          <a:xfrm>
            <a:off x="4114800" y="43434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34" name="Oval 572"/>
          <p:cNvSpPr>
            <a:spLocks noChangeArrowheads="1"/>
          </p:cNvSpPr>
          <p:nvPr/>
        </p:nvSpPr>
        <p:spPr bwMode="auto">
          <a:xfrm>
            <a:off x="42672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35" name="Oval 573"/>
          <p:cNvSpPr>
            <a:spLocks noChangeArrowheads="1"/>
          </p:cNvSpPr>
          <p:nvPr/>
        </p:nvSpPr>
        <p:spPr bwMode="auto">
          <a:xfrm>
            <a:off x="4876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36" name="Oval 574"/>
          <p:cNvSpPr>
            <a:spLocks noChangeArrowheads="1"/>
          </p:cNvSpPr>
          <p:nvPr/>
        </p:nvSpPr>
        <p:spPr bwMode="auto">
          <a:xfrm>
            <a:off x="7162800" y="464820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91037" name="Oval 575"/>
          <p:cNvSpPr>
            <a:spLocks noChangeArrowheads="1"/>
          </p:cNvSpPr>
          <p:nvPr/>
        </p:nvSpPr>
        <p:spPr bwMode="auto">
          <a:xfrm>
            <a:off x="5181600" y="46482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91038" name="Oval 576"/>
          <p:cNvSpPr>
            <a:spLocks noChangeArrowheads="1"/>
          </p:cNvSpPr>
          <p:nvPr/>
        </p:nvSpPr>
        <p:spPr bwMode="auto">
          <a:xfrm>
            <a:off x="5334000" y="44958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91039" name="Oval 577"/>
          <p:cNvSpPr>
            <a:spLocks noChangeArrowheads="1"/>
          </p:cNvSpPr>
          <p:nvPr/>
        </p:nvSpPr>
        <p:spPr bwMode="auto">
          <a:xfrm>
            <a:off x="5638800" y="43434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91040" name="Oval 578"/>
          <p:cNvSpPr>
            <a:spLocks noChangeArrowheads="1"/>
          </p:cNvSpPr>
          <p:nvPr/>
        </p:nvSpPr>
        <p:spPr bwMode="auto">
          <a:xfrm>
            <a:off x="4572000" y="46482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91041" name="Oval 579"/>
          <p:cNvSpPr>
            <a:spLocks noChangeArrowheads="1"/>
          </p:cNvSpPr>
          <p:nvPr/>
        </p:nvSpPr>
        <p:spPr bwMode="auto">
          <a:xfrm>
            <a:off x="5638800" y="46482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91042" name="Oval 580"/>
          <p:cNvSpPr>
            <a:spLocks noChangeArrowheads="1"/>
          </p:cNvSpPr>
          <p:nvPr/>
        </p:nvSpPr>
        <p:spPr bwMode="auto">
          <a:xfrm>
            <a:off x="3657600" y="46482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91043" name="Oval 581"/>
          <p:cNvSpPr>
            <a:spLocks noChangeArrowheads="1"/>
          </p:cNvSpPr>
          <p:nvPr/>
        </p:nvSpPr>
        <p:spPr bwMode="auto">
          <a:xfrm>
            <a:off x="6858000" y="46482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91044" name="Oval 582"/>
          <p:cNvSpPr>
            <a:spLocks noChangeArrowheads="1"/>
          </p:cNvSpPr>
          <p:nvPr/>
        </p:nvSpPr>
        <p:spPr bwMode="auto">
          <a:xfrm>
            <a:off x="5638800" y="44958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91045" name="Oval 583"/>
          <p:cNvSpPr>
            <a:spLocks noChangeArrowheads="1"/>
          </p:cNvSpPr>
          <p:nvPr/>
        </p:nvSpPr>
        <p:spPr bwMode="auto">
          <a:xfrm>
            <a:off x="6096000" y="46482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91046" name="Oval 584"/>
          <p:cNvSpPr>
            <a:spLocks noChangeArrowheads="1"/>
          </p:cNvSpPr>
          <p:nvPr/>
        </p:nvSpPr>
        <p:spPr bwMode="auto">
          <a:xfrm>
            <a:off x="5029200" y="4648200"/>
            <a:ext cx="76200" cy="76200"/>
          </a:xfrm>
          <a:prstGeom prst="ellipse">
            <a:avLst/>
          </a:prstGeom>
          <a:solidFill>
            <a:srgbClr val="800000"/>
          </a:solidFill>
          <a:ln w="9525">
            <a:solidFill>
              <a:srgbClr val="800000"/>
            </a:solidFill>
            <a:round/>
            <a:headEnd/>
            <a:tailEnd/>
          </a:ln>
        </p:spPr>
        <p:txBody>
          <a:bodyPr wrap="none" anchor="ctr">
            <a:prstTxWarp prst="textNoShape">
              <a:avLst/>
            </a:prstTxWarp>
          </a:bodyPr>
          <a:lstStyle/>
          <a:p>
            <a:endParaRPr lang="en-US"/>
          </a:p>
        </p:txBody>
      </p:sp>
      <p:sp>
        <p:nvSpPr>
          <p:cNvPr id="191047" name="Oval 585"/>
          <p:cNvSpPr>
            <a:spLocks noChangeArrowheads="1"/>
          </p:cNvSpPr>
          <p:nvPr/>
        </p:nvSpPr>
        <p:spPr bwMode="auto">
          <a:xfrm>
            <a:off x="7924800" y="46482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91048" name="Oval 586"/>
          <p:cNvSpPr>
            <a:spLocks noChangeArrowheads="1"/>
          </p:cNvSpPr>
          <p:nvPr/>
        </p:nvSpPr>
        <p:spPr bwMode="auto">
          <a:xfrm>
            <a:off x="5334000" y="43434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91049" name="Oval 587"/>
          <p:cNvSpPr>
            <a:spLocks noChangeArrowheads="1"/>
          </p:cNvSpPr>
          <p:nvPr/>
        </p:nvSpPr>
        <p:spPr bwMode="auto">
          <a:xfrm>
            <a:off x="6096000" y="44958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91050" name="Oval 588"/>
          <p:cNvSpPr>
            <a:spLocks noChangeArrowheads="1"/>
          </p:cNvSpPr>
          <p:nvPr/>
        </p:nvSpPr>
        <p:spPr bwMode="auto">
          <a:xfrm>
            <a:off x="5334000" y="46482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91051" name="Oval 589"/>
          <p:cNvSpPr>
            <a:spLocks noChangeArrowheads="1"/>
          </p:cNvSpPr>
          <p:nvPr/>
        </p:nvSpPr>
        <p:spPr bwMode="auto">
          <a:xfrm>
            <a:off x="6553200" y="46482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91052" name="Oval 590"/>
          <p:cNvSpPr>
            <a:spLocks noChangeArrowheads="1"/>
          </p:cNvSpPr>
          <p:nvPr/>
        </p:nvSpPr>
        <p:spPr bwMode="auto">
          <a:xfrm>
            <a:off x="5638800" y="41910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91053" name="Oval 591"/>
          <p:cNvSpPr>
            <a:spLocks noChangeArrowheads="1"/>
          </p:cNvSpPr>
          <p:nvPr/>
        </p:nvSpPr>
        <p:spPr bwMode="auto">
          <a:xfrm>
            <a:off x="5943600" y="46482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91054" name="Oval 592"/>
          <p:cNvSpPr>
            <a:spLocks noChangeArrowheads="1"/>
          </p:cNvSpPr>
          <p:nvPr/>
        </p:nvSpPr>
        <p:spPr bwMode="auto">
          <a:xfrm>
            <a:off x="4876800" y="46482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91055" name="Oval 593"/>
          <p:cNvSpPr>
            <a:spLocks noChangeArrowheads="1"/>
          </p:cNvSpPr>
          <p:nvPr/>
        </p:nvSpPr>
        <p:spPr bwMode="auto">
          <a:xfrm>
            <a:off x="4876800" y="4495800"/>
            <a:ext cx="76200" cy="76200"/>
          </a:xfrm>
          <a:prstGeom prst="ellipse">
            <a:avLst/>
          </a:prstGeom>
          <a:solidFill>
            <a:srgbClr val="800000"/>
          </a:solidFill>
          <a:ln w="9525">
            <a:solidFill>
              <a:srgbClr val="800000"/>
            </a:solidFill>
            <a:round/>
            <a:headEnd/>
            <a:tailEnd/>
          </a:ln>
        </p:spPr>
        <p:txBody>
          <a:bodyPr wrap="none" anchor="ctr">
            <a:prstTxWarp prst="textNoShape">
              <a:avLst/>
            </a:prstTxWarp>
          </a:bodyPr>
          <a:lstStyle/>
          <a:p>
            <a:endParaRPr lang="en-US"/>
          </a:p>
        </p:txBody>
      </p:sp>
      <p:sp>
        <p:nvSpPr>
          <p:cNvPr id="191056" name="Oval 594"/>
          <p:cNvSpPr>
            <a:spLocks noChangeArrowheads="1"/>
          </p:cNvSpPr>
          <p:nvPr/>
        </p:nvSpPr>
        <p:spPr bwMode="auto">
          <a:xfrm>
            <a:off x="5334000" y="40386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91057" name="Oval 595"/>
          <p:cNvSpPr>
            <a:spLocks noChangeArrowheads="1"/>
          </p:cNvSpPr>
          <p:nvPr/>
        </p:nvSpPr>
        <p:spPr bwMode="auto">
          <a:xfrm>
            <a:off x="5791200" y="44958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91058" name="Oval 596"/>
          <p:cNvSpPr>
            <a:spLocks noChangeArrowheads="1"/>
          </p:cNvSpPr>
          <p:nvPr/>
        </p:nvSpPr>
        <p:spPr bwMode="auto">
          <a:xfrm>
            <a:off x="3810000"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91059" name="Oval 597"/>
          <p:cNvSpPr>
            <a:spLocks noChangeArrowheads="1"/>
          </p:cNvSpPr>
          <p:nvPr/>
        </p:nvSpPr>
        <p:spPr bwMode="auto">
          <a:xfrm>
            <a:off x="4114800" y="44958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91060" name="Oval 598"/>
          <p:cNvSpPr>
            <a:spLocks noChangeArrowheads="1"/>
          </p:cNvSpPr>
          <p:nvPr/>
        </p:nvSpPr>
        <p:spPr bwMode="auto">
          <a:xfrm>
            <a:off x="4572000" y="41910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91061" name="Oval 599"/>
          <p:cNvSpPr>
            <a:spLocks noChangeArrowheads="1"/>
          </p:cNvSpPr>
          <p:nvPr/>
        </p:nvSpPr>
        <p:spPr bwMode="auto">
          <a:xfrm>
            <a:off x="4876800" y="44958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91062" name="Oval 600"/>
          <p:cNvSpPr>
            <a:spLocks noChangeArrowheads="1"/>
          </p:cNvSpPr>
          <p:nvPr/>
        </p:nvSpPr>
        <p:spPr bwMode="auto">
          <a:xfrm>
            <a:off x="4572000" y="43434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91063" name="Oval 601"/>
          <p:cNvSpPr>
            <a:spLocks noChangeArrowheads="1"/>
          </p:cNvSpPr>
          <p:nvPr/>
        </p:nvSpPr>
        <p:spPr bwMode="auto">
          <a:xfrm>
            <a:off x="4572000" y="40386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91064" name="Oval 602"/>
          <p:cNvSpPr>
            <a:spLocks noChangeArrowheads="1"/>
          </p:cNvSpPr>
          <p:nvPr/>
        </p:nvSpPr>
        <p:spPr bwMode="auto">
          <a:xfrm>
            <a:off x="4267200"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91065" name="Oval 603"/>
          <p:cNvSpPr>
            <a:spLocks noChangeArrowheads="1"/>
          </p:cNvSpPr>
          <p:nvPr/>
        </p:nvSpPr>
        <p:spPr bwMode="auto">
          <a:xfrm>
            <a:off x="3657600" y="44958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91066" name="Oval 604"/>
          <p:cNvSpPr>
            <a:spLocks noChangeArrowheads="1"/>
          </p:cNvSpPr>
          <p:nvPr/>
        </p:nvSpPr>
        <p:spPr bwMode="auto">
          <a:xfrm>
            <a:off x="4114800"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91067" name="Oval 605"/>
          <p:cNvSpPr>
            <a:spLocks noChangeArrowheads="1"/>
          </p:cNvSpPr>
          <p:nvPr/>
        </p:nvSpPr>
        <p:spPr bwMode="auto">
          <a:xfrm>
            <a:off x="6553200" y="44958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91068" name="Oval 606"/>
          <p:cNvSpPr>
            <a:spLocks noChangeArrowheads="1"/>
          </p:cNvSpPr>
          <p:nvPr/>
        </p:nvSpPr>
        <p:spPr bwMode="auto">
          <a:xfrm>
            <a:off x="3505200"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91069" name="Oval 607"/>
          <p:cNvSpPr>
            <a:spLocks noChangeArrowheads="1"/>
          </p:cNvSpPr>
          <p:nvPr/>
        </p:nvSpPr>
        <p:spPr bwMode="auto">
          <a:xfrm>
            <a:off x="4876800" y="43434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91070" name="Oval 608"/>
          <p:cNvSpPr>
            <a:spLocks noChangeArrowheads="1"/>
          </p:cNvSpPr>
          <p:nvPr/>
        </p:nvSpPr>
        <p:spPr bwMode="auto">
          <a:xfrm>
            <a:off x="3048000"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91071" name="Oval 609"/>
          <p:cNvSpPr>
            <a:spLocks noChangeArrowheads="1"/>
          </p:cNvSpPr>
          <p:nvPr/>
        </p:nvSpPr>
        <p:spPr bwMode="auto">
          <a:xfrm>
            <a:off x="3962400"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91072" name="Oval 610"/>
          <p:cNvSpPr>
            <a:spLocks noChangeArrowheads="1"/>
          </p:cNvSpPr>
          <p:nvPr/>
        </p:nvSpPr>
        <p:spPr bwMode="auto">
          <a:xfrm>
            <a:off x="4572000" y="44958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91073" name="Oval 611"/>
          <p:cNvSpPr>
            <a:spLocks noChangeArrowheads="1"/>
          </p:cNvSpPr>
          <p:nvPr/>
        </p:nvSpPr>
        <p:spPr bwMode="auto">
          <a:xfrm>
            <a:off x="7162800"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91074" name="Oval 612"/>
          <p:cNvSpPr>
            <a:spLocks noChangeArrowheads="1"/>
          </p:cNvSpPr>
          <p:nvPr/>
        </p:nvSpPr>
        <p:spPr bwMode="auto">
          <a:xfrm>
            <a:off x="4114800" y="43434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91075" name="Oval 613"/>
          <p:cNvSpPr>
            <a:spLocks noChangeArrowheads="1"/>
          </p:cNvSpPr>
          <p:nvPr/>
        </p:nvSpPr>
        <p:spPr bwMode="auto">
          <a:xfrm>
            <a:off x="5791200"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91076" name="Oval 614"/>
          <p:cNvSpPr>
            <a:spLocks noChangeArrowheads="1"/>
          </p:cNvSpPr>
          <p:nvPr/>
        </p:nvSpPr>
        <p:spPr bwMode="auto">
          <a:xfrm>
            <a:off x="5181600" y="44958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91077" name="Text Box 615"/>
          <p:cNvSpPr txBox="1">
            <a:spLocks noChangeArrowheads="1"/>
          </p:cNvSpPr>
          <p:nvPr/>
        </p:nvSpPr>
        <p:spPr bwMode="auto">
          <a:xfrm>
            <a:off x="4724400" y="609600"/>
            <a:ext cx="838200" cy="457200"/>
          </a:xfrm>
          <a:prstGeom prst="rect">
            <a:avLst/>
          </a:prstGeom>
          <a:noFill/>
          <a:ln w="9525">
            <a:noFill/>
            <a:prstDash val="sysDot"/>
            <a:miter lim="800000"/>
            <a:headEnd/>
            <a:tailEnd/>
          </a:ln>
        </p:spPr>
        <p:txBody>
          <a:bodyPr>
            <a:prstTxWarp prst="textNoShape">
              <a:avLst/>
            </a:prstTxWarp>
            <a:spAutoFit/>
          </a:bodyPr>
          <a:lstStyle/>
          <a:p>
            <a:pPr>
              <a:spcBef>
                <a:spcPct val="50000"/>
              </a:spcBef>
            </a:pPr>
            <a:r>
              <a:rPr lang="en-US" sz="2400"/>
              <a:t>56.6</a:t>
            </a:r>
          </a:p>
        </p:txBody>
      </p:sp>
      <p:sp>
        <p:nvSpPr>
          <p:cNvPr id="191078" name="Rectangle 616"/>
          <p:cNvSpPr>
            <a:spLocks noChangeArrowheads="1"/>
          </p:cNvSpPr>
          <p:nvPr/>
        </p:nvSpPr>
        <p:spPr bwMode="auto">
          <a:xfrm>
            <a:off x="5029200" y="4267200"/>
            <a:ext cx="152400" cy="762000"/>
          </a:xfrm>
          <a:prstGeom prst="rect">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191079" name="Line 617"/>
          <p:cNvSpPr>
            <a:spLocks noChangeShapeType="1"/>
          </p:cNvSpPr>
          <p:nvPr/>
        </p:nvSpPr>
        <p:spPr bwMode="auto">
          <a:xfrm>
            <a:off x="5105400" y="1219200"/>
            <a:ext cx="0" cy="3200400"/>
          </a:xfrm>
          <a:prstGeom prst="line">
            <a:avLst/>
          </a:prstGeom>
          <a:noFill/>
          <a:ln w="9525">
            <a:solidFill>
              <a:schemeClr val="tx1"/>
            </a:solidFill>
            <a:prstDash val="sysDot"/>
            <a:round/>
            <a:headEnd/>
            <a:tailEnd/>
          </a:ln>
        </p:spPr>
        <p:txBody>
          <a:bodyPr>
            <a:prstTxWarp prst="textNoShape">
              <a:avLst/>
            </a:prstTxWarp>
          </a:bodyPr>
          <a:lstStyle/>
          <a:p>
            <a:endParaRPr lang="en-US"/>
          </a:p>
        </p:txBody>
      </p:sp>
      <p:sp>
        <p:nvSpPr>
          <p:cNvPr id="191080" name="Text Box 618"/>
          <p:cNvSpPr txBox="1">
            <a:spLocks noChangeArrowheads="1"/>
          </p:cNvSpPr>
          <p:nvPr/>
        </p:nvSpPr>
        <p:spPr bwMode="auto">
          <a:xfrm>
            <a:off x="4191000" y="1066800"/>
            <a:ext cx="990600" cy="457200"/>
          </a:xfrm>
          <a:prstGeom prst="rect">
            <a:avLst/>
          </a:prstGeom>
          <a:noFill/>
          <a:ln w="9525">
            <a:noFill/>
            <a:prstDash val="sysDot"/>
            <a:miter lim="800000"/>
            <a:headEnd/>
            <a:tailEnd/>
          </a:ln>
        </p:spPr>
        <p:txBody>
          <a:bodyPr>
            <a:prstTxWarp prst="textNoShape">
              <a:avLst/>
            </a:prstTxWarp>
            <a:spAutoFit/>
          </a:bodyPr>
          <a:lstStyle/>
          <a:p>
            <a:pPr>
              <a:spcBef>
                <a:spcPct val="50000"/>
              </a:spcBef>
            </a:pPr>
            <a:r>
              <a:rPr lang="en-US" sz="2400"/>
              <a:t>52.0</a:t>
            </a:r>
          </a:p>
        </p:txBody>
      </p:sp>
      <p:sp>
        <p:nvSpPr>
          <p:cNvPr id="191081" name="Text Box 619"/>
          <p:cNvSpPr txBox="1">
            <a:spLocks noChangeArrowheads="1"/>
          </p:cNvSpPr>
          <p:nvPr/>
        </p:nvSpPr>
        <p:spPr bwMode="auto">
          <a:xfrm>
            <a:off x="5029200" y="1066800"/>
            <a:ext cx="990600" cy="457200"/>
          </a:xfrm>
          <a:prstGeom prst="rect">
            <a:avLst/>
          </a:prstGeom>
          <a:noFill/>
          <a:ln w="9525">
            <a:noFill/>
            <a:prstDash val="sysDot"/>
            <a:miter lim="800000"/>
            <a:headEnd/>
            <a:tailEnd/>
          </a:ln>
        </p:spPr>
        <p:txBody>
          <a:bodyPr>
            <a:prstTxWarp prst="textNoShape">
              <a:avLst/>
            </a:prstTxWarp>
            <a:spAutoFit/>
          </a:bodyPr>
          <a:lstStyle/>
          <a:p>
            <a:pPr>
              <a:spcBef>
                <a:spcPct val="50000"/>
              </a:spcBef>
            </a:pPr>
            <a:r>
              <a:rPr lang="en-US" sz="2400"/>
              <a:t>63.0</a:t>
            </a:r>
          </a:p>
        </p:txBody>
      </p:sp>
      <p:sp>
        <p:nvSpPr>
          <p:cNvPr id="191082" name="Line 620"/>
          <p:cNvSpPr>
            <a:spLocks noChangeShapeType="1"/>
          </p:cNvSpPr>
          <p:nvPr/>
        </p:nvSpPr>
        <p:spPr bwMode="auto">
          <a:xfrm>
            <a:off x="4800600" y="1524000"/>
            <a:ext cx="0" cy="2971800"/>
          </a:xfrm>
          <a:prstGeom prst="line">
            <a:avLst/>
          </a:prstGeom>
          <a:noFill/>
          <a:ln w="9525">
            <a:solidFill>
              <a:schemeClr val="tx1"/>
            </a:solidFill>
            <a:prstDash val="sysDot"/>
            <a:round/>
            <a:headEnd/>
            <a:tailEnd/>
          </a:ln>
        </p:spPr>
        <p:txBody>
          <a:bodyPr>
            <a:prstTxWarp prst="textNoShape">
              <a:avLst/>
            </a:prstTxWarp>
          </a:bodyPr>
          <a:lstStyle/>
          <a:p>
            <a:endParaRPr lang="en-US"/>
          </a:p>
        </p:txBody>
      </p:sp>
      <p:sp>
        <p:nvSpPr>
          <p:cNvPr id="191083" name="Rectangle 621"/>
          <p:cNvSpPr>
            <a:spLocks noChangeArrowheads="1"/>
          </p:cNvSpPr>
          <p:nvPr/>
        </p:nvSpPr>
        <p:spPr bwMode="auto">
          <a:xfrm>
            <a:off x="4724400" y="4267200"/>
            <a:ext cx="152400" cy="762000"/>
          </a:xfrm>
          <a:prstGeom prst="rect">
            <a:avLst/>
          </a:prstGeom>
          <a:solidFill>
            <a:srgbClr val="FF9933"/>
          </a:solidFill>
          <a:ln w="9525">
            <a:solidFill>
              <a:schemeClr val="tx1"/>
            </a:solidFill>
            <a:miter lim="800000"/>
            <a:headEnd/>
            <a:tailEnd/>
          </a:ln>
        </p:spPr>
        <p:txBody>
          <a:bodyPr wrap="none" anchor="ctr">
            <a:prstTxWarp prst="textNoShape">
              <a:avLst/>
            </a:prstTxWarp>
          </a:bodyPr>
          <a:lstStyle/>
          <a:p>
            <a:endParaRPr lang="en-US"/>
          </a:p>
        </p:txBody>
      </p:sp>
      <p:sp>
        <p:nvSpPr>
          <p:cNvPr id="191084" name="Line 622"/>
          <p:cNvSpPr>
            <a:spLocks noChangeShapeType="1"/>
          </p:cNvSpPr>
          <p:nvPr/>
        </p:nvSpPr>
        <p:spPr bwMode="auto">
          <a:xfrm>
            <a:off x="5486400" y="1524000"/>
            <a:ext cx="0" cy="2971800"/>
          </a:xfrm>
          <a:prstGeom prst="line">
            <a:avLst/>
          </a:prstGeom>
          <a:noFill/>
          <a:ln w="9525">
            <a:solidFill>
              <a:schemeClr val="tx1"/>
            </a:solidFill>
            <a:prstDash val="sysDot"/>
            <a:round/>
            <a:headEnd/>
            <a:tailEnd/>
          </a:ln>
        </p:spPr>
        <p:txBody>
          <a:bodyPr>
            <a:prstTxWarp prst="textNoShape">
              <a:avLst/>
            </a:prstTxWarp>
          </a:bodyPr>
          <a:lstStyle/>
          <a:p>
            <a:endParaRPr lang="en-US"/>
          </a:p>
        </p:txBody>
      </p:sp>
      <p:sp>
        <p:nvSpPr>
          <p:cNvPr id="191085" name="Rectangle 623"/>
          <p:cNvSpPr>
            <a:spLocks noChangeArrowheads="1"/>
          </p:cNvSpPr>
          <p:nvPr/>
        </p:nvSpPr>
        <p:spPr bwMode="auto">
          <a:xfrm>
            <a:off x="5410200" y="4267200"/>
            <a:ext cx="152400" cy="762000"/>
          </a:xfrm>
          <a:prstGeom prst="rect">
            <a:avLst/>
          </a:prstGeom>
          <a:solidFill>
            <a:srgbClr val="00FFFF"/>
          </a:solidFill>
          <a:ln w="9525">
            <a:solidFill>
              <a:schemeClr val="tx1"/>
            </a:solidFill>
            <a:miter lim="800000"/>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997793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Line 2"/>
          <p:cNvSpPr>
            <a:spLocks noChangeShapeType="1"/>
          </p:cNvSpPr>
          <p:nvPr/>
        </p:nvSpPr>
        <p:spPr bwMode="auto">
          <a:xfrm>
            <a:off x="533400" y="4800600"/>
            <a:ext cx="815340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323" name="Oval 3"/>
          <p:cNvSpPr>
            <a:spLocks noChangeArrowheads="1"/>
          </p:cNvSpPr>
          <p:nvPr/>
        </p:nvSpPr>
        <p:spPr bwMode="auto">
          <a:xfrm>
            <a:off x="4876800" y="46482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84324" name="Oval 4"/>
          <p:cNvSpPr>
            <a:spLocks noChangeArrowheads="1"/>
          </p:cNvSpPr>
          <p:nvPr/>
        </p:nvSpPr>
        <p:spPr bwMode="auto">
          <a:xfrm>
            <a:off x="5029200" y="44958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84325" name="Oval 5"/>
          <p:cNvSpPr>
            <a:spLocks noChangeArrowheads="1"/>
          </p:cNvSpPr>
          <p:nvPr/>
        </p:nvSpPr>
        <p:spPr bwMode="auto">
          <a:xfrm>
            <a:off x="5334000" y="43434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84326" name="Oval 6"/>
          <p:cNvSpPr>
            <a:spLocks noChangeArrowheads="1"/>
          </p:cNvSpPr>
          <p:nvPr/>
        </p:nvSpPr>
        <p:spPr bwMode="auto">
          <a:xfrm>
            <a:off x="4267200" y="46482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84327" name="Oval 7"/>
          <p:cNvSpPr>
            <a:spLocks noChangeArrowheads="1"/>
          </p:cNvSpPr>
          <p:nvPr/>
        </p:nvSpPr>
        <p:spPr bwMode="auto">
          <a:xfrm>
            <a:off x="5334000" y="46482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84328" name="Oval 8"/>
          <p:cNvSpPr>
            <a:spLocks noChangeArrowheads="1"/>
          </p:cNvSpPr>
          <p:nvPr/>
        </p:nvSpPr>
        <p:spPr bwMode="auto">
          <a:xfrm>
            <a:off x="3429000" y="46482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84329" name="Oval 9"/>
          <p:cNvSpPr>
            <a:spLocks noChangeArrowheads="1"/>
          </p:cNvSpPr>
          <p:nvPr/>
        </p:nvSpPr>
        <p:spPr bwMode="auto">
          <a:xfrm>
            <a:off x="6477000" y="46482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84330" name="Oval 10"/>
          <p:cNvSpPr>
            <a:spLocks noChangeArrowheads="1"/>
          </p:cNvSpPr>
          <p:nvPr/>
        </p:nvSpPr>
        <p:spPr bwMode="auto">
          <a:xfrm>
            <a:off x="5334000" y="44958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84331" name="Oval 11"/>
          <p:cNvSpPr>
            <a:spLocks noChangeArrowheads="1"/>
          </p:cNvSpPr>
          <p:nvPr/>
        </p:nvSpPr>
        <p:spPr bwMode="auto">
          <a:xfrm>
            <a:off x="5791200" y="46482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84332" name="Oval 12"/>
          <p:cNvSpPr>
            <a:spLocks noChangeArrowheads="1"/>
          </p:cNvSpPr>
          <p:nvPr/>
        </p:nvSpPr>
        <p:spPr bwMode="auto">
          <a:xfrm>
            <a:off x="4419600" y="46482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84333" name="Oval 13"/>
          <p:cNvSpPr>
            <a:spLocks noChangeArrowheads="1"/>
          </p:cNvSpPr>
          <p:nvPr/>
        </p:nvSpPr>
        <p:spPr bwMode="auto">
          <a:xfrm>
            <a:off x="7772400" y="46482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84334" name="Oval 14"/>
          <p:cNvSpPr>
            <a:spLocks noChangeArrowheads="1"/>
          </p:cNvSpPr>
          <p:nvPr/>
        </p:nvSpPr>
        <p:spPr bwMode="auto">
          <a:xfrm>
            <a:off x="5029200" y="43434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84335" name="Oval 15"/>
          <p:cNvSpPr>
            <a:spLocks noChangeArrowheads="1"/>
          </p:cNvSpPr>
          <p:nvPr/>
        </p:nvSpPr>
        <p:spPr bwMode="auto">
          <a:xfrm>
            <a:off x="5791200" y="44958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84336" name="Text Box 17"/>
          <p:cNvSpPr txBox="1">
            <a:spLocks noChangeArrowheads="1"/>
          </p:cNvSpPr>
          <p:nvPr/>
        </p:nvSpPr>
        <p:spPr bwMode="auto">
          <a:xfrm>
            <a:off x="1600200" y="395288"/>
            <a:ext cx="6553200" cy="519112"/>
          </a:xfrm>
          <a:prstGeom prst="rect">
            <a:avLst/>
          </a:prstGeom>
          <a:noFill/>
          <a:ln w="38100">
            <a:noFill/>
            <a:miter lim="800000"/>
            <a:headEnd/>
            <a:tailEnd/>
          </a:ln>
        </p:spPr>
        <p:txBody>
          <a:bodyPr>
            <a:prstTxWarp prst="textNoShape">
              <a:avLst/>
            </a:prstTxWarp>
            <a:spAutoFit/>
          </a:bodyPr>
          <a:lstStyle/>
          <a:p>
            <a:pPr>
              <a:spcBef>
                <a:spcPct val="50000"/>
              </a:spcBef>
            </a:pPr>
            <a:r>
              <a:rPr lang="en-US"/>
              <a:t>Scores from Both Samples</a:t>
            </a:r>
          </a:p>
        </p:txBody>
      </p:sp>
      <p:sp>
        <p:nvSpPr>
          <p:cNvPr id="184337" name="Oval 18"/>
          <p:cNvSpPr>
            <a:spLocks noChangeArrowheads="1"/>
          </p:cNvSpPr>
          <p:nvPr/>
        </p:nvSpPr>
        <p:spPr bwMode="auto">
          <a:xfrm>
            <a:off x="5029200" y="46482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84338" name="Text Box 19"/>
          <p:cNvSpPr txBox="1">
            <a:spLocks noChangeArrowheads="1"/>
          </p:cNvSpPr>
          <p:nvPr/>
        </p:nvSpPr>
        <p:spPr bwMode="auto">
          <a:xfrm>
            <a:off x="777875" y="5334000"/>
            <a:ext cx="8534400" cy="366713"/>
          </a:xfrm>
          <a:prstGeom prst="rect">
            <a:avLst/>
          </a:prstGeom>
          <a:noFill/>
          <a:ln w="9525">
            <a:noFill/>
            <a:miter lim="800000"/>
            <a:headEnd/>
            <a:tailEnd/>
          </a:ln>
        </p:spPr>
        <p:txBody>
          <a:bodyPr>
            <a:prstTxWarp prst="textNoShape">
              <a:avLst/>
            </a:prstTxWarp>
            <a:spAutoFit/>
          </a:bodyPr>
          <a:lstStyle/>
          <a:p>
            <a:pPr algn="l">
              <a:spcBef>
                <a:spcPct val="50000"/>
              </a:spcBef>
            </a:pPr>
            <a:r>
              <a:rPr lang="en-US" sz="1800"/>
              <a:t>10         20         30        40         50        60        70        80         90          100	</a:t>
            </a:r>
          </a:p>
        </p:txBody>
      </p:sp>
      <p:sp>
        <p:nvSpPr>
          <p:cNvPr id="184339" name="Line 20"/>
          <p:cNvSpPr>
            <a:spLocks noChangeShapeType="1"/>
          </p:cNvSpPr>
          <p:nvPr/>
        </p:nvSpPr>
        <p:spPr bwMode="auto">
          <a:xfrm>
            <a:off x="549275" y="1447800"/>
            <a:ext cx="0" cy="335280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340" name="Text Box 21"/>
          <p:cNvSpPr txBox="1">
            <a:spLocks noChangeArrowheads="1"/>
          </p:cNvSpPr>
          <p:nvPr/>
        </p:nvSpPr>
        <p:spPr bwMode="auto">
          <a:xfrm rot="-5400000">
            <a:off x="-792162" y="2667000"/>
            <a:ext cx="1981200" cy="3968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a:t>Frequency</a:t>
            </a:r>
          </a:p>
        </p:txBody>
      </p:sp>
      <p:sp>
        <p:nvSpPr>
          <p:cNvPr id="184341" name="Oval 22"/>
          <p:cNvSpPr>
            <a:spLocks noChangeArrowheads="1"/>
          </p:cNvSpPr>
          <p:nvPr/>
        </p:nvSpPr>
        <p:spPr bwMode="auto">
          <a:xfrm>
            <a:off x="5943600" y="46482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84342" name="Oval 23"/>
          <p:cNvSpPr>
            <a:spLocks noChangeArrowheads="1"/>
          </p:cNvSpPr>
          <p:nvPr/>
        </p:nvSpPr>
        <p:spPr bwMode="auto">
          <a:xfrm>
            <a:off x="5029200" y="41910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84343" name="Oval 24"/>
          <p:cNvSpPr>
            <a:spLocks noChangeArrowheads="1"/>
          </p:cNvSpPr>
          <p:nvPr/>
        </p:nvSpPr>
        <p:spPr bwMode="auto">
          <a:xfrm>
            <a:off x="5638800" y="46482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84344" name="Oval 25"/>
          <p:cNvSpPr>
            <a:spLocks noChangeArrowheads="1"/>
          </p:cNvSpPr>
          <p:nvPr/>
        </p:nvSpPr>
        <p:spPr bwMode="auto">
          <a:xfrm>
            <a:off x="4648200" y="46482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84345" name="Oval 26"/>
          <p:cNvSpPr>
            <a:spLocks noChangeArrowheads="1"/>
          </p:cNvSpPr>
          <p:nvPr/>
        </p:nvSpPr>
        <p:spPr bwMode="auto">
          <a:xfrm>
            <a:off x="4648200" y="44958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84346" name="Oval 27"/>
          <p:cNvSpPr>
            <a:spLocks noChangeArrowheads="1"/>
          </p:cNvSpPr>
          <p:nvPr/>
        </p:nvSpPr>
        <p:spPr bwMode="auto">
          <a:xfrm>
            <a:off x="5029200" y="4038600"/>
            <a:ext cx="76200" cy="76200"/>
          </a:xfrm>
          <a:prstGeom prst="ellipse">
            <a:avLst/>
          </a:prstGeom>
          <a:solidFill>
            <a:srgbClr val="00FFFF"/>
          </a:solidFill>
          <a:ln w="9525">
            <a:solidFill>
              <a:srgbClr val="800000"/>
            </a:solidFill>
            <a:round/>
            <a:headEnd/>
            <a:tailEnd/>
          </a:ln>
        </p:spPr>
        <p:txBody>
          <a:bodyPr wrap="none" anchor="ctr">
            <a:prstTxWarp prst="textNoShape">
              <a:avLst/>
            </a:prstTxWarp>
          </a:bodyPr>
          <a:lstStyle/>
          <a:p>
            <a:endParaRPr lang="en-US"/>
          </a:p>
        </p:txBody>
      </p:sp>
      <p:sp>
        <p:nvSpPr>
          <p:cNvPr id="184347" name="Oval 48"/>
          <p:cNvSpPr>
            <a:spLocks noChangeArrowheads="1"/>
          </p:cNvSpPr>
          <p:nvPr/>
        </p:nvSpPr>
        <p:spPr bwMode="auto">
          <a:xfrm>
            <a:off x="5486400" y="44958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84348" name="Oval 49"/>
          <p:cNvSpPr>
            <a:spLocks noChangeArrowheads="1"/>
          </p:cNvSpPr>
          <p:nvPr/>
        </p:nvSpPr>
        <p:spPr bwMode="auto">
          <a:xfrm>
            <a:off x="3657600"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84349" name="Oval 50"/>
          <p:cNvSpPr>
            <a:spLocks noChangeArrowheads="1"/>
          </p:cNvSpPr>
          <p:nvPr/>
        </p:nvSpPr>
        <p:spPr bwMode="auto">
          <a:xfrm>
            <a:off x="3810000" y="44958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84350" name="Oval 51"/>
          <p:cNvSpPr>
            <a:spLocks noChangeArrowheads="1"/>
          </p:cNvSpPr>
          <p:nvPr/>
        </p:nvSpPr>
        <p:spPr bwMode="auto">
          <a:xfrm>
            <a:off x="4267200" y="41910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84351" name="Oval 52"/>
          <p:cNvSpPr>
            <a:spLocks noChangeArrowheads="1"/>
          </p:cNvSpPr>
          <p:nvPr/>
        </p:nvSpPr>
        <p:spPr bwMode="auto">
          <a:xfrm>
            <a:off x="4267200" y="44958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84352" name="Oval 53"/>
          <p:cNvSpPr>
            <a:spLocks noChangeArrowheads="1"/>
          </p:cNvSpPr>
          <p:nvPr/>
        </p:nvSpPr>
        <p:spPr bwMode="auto">
          <a:xfrm>
            <a:off x="4267200" y="43434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84353" name="Oval 54"/>
          <p:cNvSpPr>
            <a:spLocks noChangeArrowheads="1"/>
          </p:cNvSpPr>
          <p:nvPr/>
        </p:nvSpPr>
        <p:spPr bwMode="auto">
          <a:xfrm>
            <a:off x="4267200" y="40386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84354" name="Oval 55"/>
          <p:cNvSpPr>
            <a:spLocks noChangeArrowheads="1"/>
          </p:cNvSpPr>
          <p:nvPr/>
        </p:nvSpPr>
        <p:spPr bwMode="auto">
          <a:xfrm>
            <a:off x="3962400"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84355" name="Oval 56"/>
          <p:cNvSpPr>
            <a:spLocks noChangeArrowheads="1"/>
          </p:cNvSpPr>
          <p:nvPr/>
        </p:nvSpPr>
        <p:spPr bwMode="auto">
          <a:xfrm>
            <a:off x="3429000" y="44958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84356" name="Oval 57"/>
          <p:cNvSpPr>
            <a:spLocks noChangeArrowheads="1"/>
          </p:cNvSpPr>
          <p:nvPr/>
        </p:nvSpPr>
        <p:spPr bwMode="auto">
          <a:xfrm>
            <a:off x="3810000"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84357" name="Oval 58"/>
          <p:cNvSpPr>
            <a:spLocks noChangeArrowheads="1"/>
          </p:cNvSpPr>
          <p:nvPr/>
        </p:nvSpPr>
        <p:spPr bwMode="auto">
          <a:xfrm>
            <a:off x="6477000" y="44958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84358" name="Oval 59"/>
          <p:cNvSpPr>
            <a:spLocks noChangeArrowheads="1"/>
          </p:cNvSpPr>
          <p:nvPr/>
        </p:nvSpPr>
        <p:spPr bwMode="auto">
          <a:xfrm>
            <a:off x="3276600"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84359" name="Oval 60"/>
          <p:cNvSpPr>
            <a:spLocks noChangeArrowheads="1"/>
          </p:cNvSpPr>
          <p:nvPr/>
        </p:nvSpPr>
        <p:spPr bwMode="auto">
          <a:xfrm>
            <a:off x="4648200" y="43434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84360" name="Oval 61"/>
          <p:cNvSpPr>
            <a:spLocks noChangeArrowheads="1"/>
          </p:cNvSpPr>
          <p:nvPr/>
        </p:nvSpPr>
        <p:spPr bwMode="auto">
          <a:xfrm>
            <a:off x="2743200"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84361" name="Oval 62"/>
          <p:cNvSpPr>
            <a:spLocks noChangeArrowheads="1"/>
          </p:cNvSpPr>
          <p:nvPr/>
        </p:nvSpPr>
        <p:spPr bwMode="auto">
          <a:xfrm>
            <a:off x="3657600"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84362" name="Oval 63"/>
          <p:cNvSpPr>
            <a:spLocks noChangeArrowheads="1"/>
          </p:cNvSpPr>
          <p:nvPr/>
        </p:nvSpPr>
        <p:spPr bwMode="auto">
          <a:xfrm>
            <a:off x="4267200" y="44958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84363" name="Oval 64"/>
          <p:cNvSpPr>
            <a:spLocks noChangeArrowheads="1"/>
          </p:cNvSpPr>
          <p:nvPr/>
        </p:nvSpPr>
        <p:spPr bwMode="auto">
          <a:xfrm>
            <a:off x="6934200"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84364" name="Oval 65"/>
          <p:cNvSpPr>
            <a:spLocks noChangeArrowheads="1"/>
          </p:cNvSpPr>
          <p:nvPr/>
        </p:nvSpPr>
        <p:spPr bwMode="auto">
          <a:xfrm>
            <a:off x="3810000" y="43434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84365" name="Oval 66"/>
          <p:cNvSpPr>
            <a:spLocks noChangeArrowheads="1"/>
          </p:cNvSpPr>
          <p:nvPr/>
        </p:nvSpPr>
        <p:spPr bwMode="auto">
          <a:xfrm>
            <a:off x="5486400" y="46482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184366" name="Oval 67"/>
          <p:cNvSpPr>
            <a:spLocks noChangeArrowheads="1"/>
          </p:cNvSpPr>
          <p:nvPr/>
        </p:nvSpPr>
        <p:spPr bwMode="auto">
          <a:xfrm>
            <a:off x="4876800" y="4495800"/>
            <a:ext cx="76200" cy="76200"/>
          </a:xfrm>
          <a:prstGeom prst="ellipse">
            <a:avLst/>
          </a:prstGeom>
          <a:solidFill>
            <a:srgbClr val="FF6600"/>
          </a:solidFill>
          <a:ln w="9525">
            <a:solidFill>
              <a:srgbClr val="FF6600"/>
            </a:solidFill>
            <a:round/>
            <a:headEnd/>
            <a:tailEnd/>
          </a:ln>
        </p:spPr>
        <p:txBody>
          <a:bodyPr wrap="none" anchor="ctr">
            <a:prstTxWarp prst="textNoShape">
              <a:avLst/>
            </a:prstTxWarp>
          </a:bodyPr>
          <a:lstStyle/>
          <a:p>
            <a:endParaRPr lang="en-US"/>
          </a:p>
        </p:txBody>
      </p:sp>
      <p:sp>
        <p:nvSpPr>
          <p:cNvPr id="49" name="Rectangle 48"/>
          <p:cNvSpPr/>
          <p:nvPr/>
        </p:nvSpPr>
        <p:spPr>
          <a:xfrm>
            <a:off x="914400" y="1447800"/>
            <a:ext cx="7772400" cy="1261884"/>
          </a:xfrm>
          <a:prstGeom prst="rect">
            <a:avLst/>
          </a:prstGeom>
        </p:spPr>
        <p:txBody>
          <a:bodyPr wrap="square">
            <a:spAutoFit/>
          </a:bodyPr>
          <a:lstStyle/>
          <a:p>
            <a:r>
              <a:rPr lang="en-US" sz="2400" dirty="0"/>
              <a:t>Or </a:t>
            </a:r>
            <a:r>
              <a:rPr lang="en-US" sz="2400" u="sng" dirty="0"/>
              <a:t>from two populations</a:t>
            </a:r>
            <a:r>
              <a:rPr lang="en-US" sz="2400" dirty="0"/>
              <a:t> (laptop-users and non-users) </a:t>
            </a:r>
            <a:r>
              <a:rPr lang="en-US" sz="2400" u="sng" dirty="0"/>
              <a:t>with two different means</a:t>
            </a:r>
            <a:r>
              <a:rPr lang="en-US" sz="2400" dirty="0"/>
              <a:t> (52.0 and 63.0)?</a:t>
            </a:r>
          </a:p>
          <a:p>
            <a:pPr>
              <a:buFontTx/>
              <a:buNone/>
            </a:pPr>
            <a:endParaRPr lang="en-US" dirty="0"/>
          </a:p>
        </p:txBody>
      </p:sp>
    </p:spTree>
    <p:extLst>
      <p:ext uri="{BB962C8B-B14F-4D97-AF65-F5344CB8AC3E}">
        <p14:creationId xmlns:p14="http://schemas.microsoft.com/office/powerpoint/2010/main" val="3631740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Line 24"/>
          <p:cNvSpPr>
            <a:spLocks noChangeShapeType="1"/>
          </p:cNvSpPr>
          <p:nvPr/>
        </p:nvSpPr>
        <p:spPr bwMode="auto">
          <a:xfrm>
            <a:off x="5105400" y="2286000"/>
            <a:ext cx="0" cy="2895600"/>
          </a:xfrm>
          <a:prstGeom prst="line">
            <a:avLst/>
          </a:prstGeom>
          <a:noFill/>
          <a:ln w="9525">
            <a:solidFill>
              <a:schemeClr val="tx1"/>
            </a:solidFill>
            <a:prstDash val="sysDot"/>
            <a:round/>
            <a:headEnd/>
            <a:tailEnd/>
          </a:ln>
        </p:spPr>
        <p:txBody>
          <a:bodyPr>
            <a:prstTxWarp prst="textNoShape">
              <a:avLst/>
            </a:prstTxWarp>
          </a:bodyPr>
          <a:lstStyle/>
          <a:p>
            <a:endParaRPr lang="en-US"/>
          </a:p>
        </p:txBody>
      </p:sp>
      <p:sp>
        <p:nvSpPr>
          <p:cNvPr id="192515" name="Line 2"/>
          <p:cNvSpPr>
            <a:spLocks noChangeShapeType="1"/>
          </p:cNvSpPr>
          <p:nvPr/>
        </p:nvSpPr>
        <p:spPr bwMode="auto">
          <a:xfrm>
            <a:off x="381000" y="4800600"/>
            <a:ext cx="830580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92516" name="Rectangle 3"/>
          <p:cNvSpPr>
            <a:spLocks noChangeArrowheads="1"/>
          </p:cNvSpPr>
          <p:nvPr/>
        </p:nvSpPr>
        <p:spPr bwMode="auto">
          <a:xfrm>
            <a:off x="5029200" y="4419600"/>
            <a:ext cx="152400" cy="762000"/>
          </a:xfrm>
          <a:prstGeom prst="rect">
            <a:avLst/>
          </a:prstGeom>
          <a:solidFill>
            <a:srgbClr val="00FFFF"/>
          </a:solidFill>
          <a:ln w="9525">
            <a:solidFill>
              <a:schemeClr val="tx1"/>
            </a:solidFill>
            <a:miter lim="800000"/>
            <a:headEnd/>
            <a:tailEnd/>
          </a:ln>
        </p:spPr>
        <p:txBody>
          <a:bodyPr wrap="none" anchor="ctr">
            <a:prstTxWarp prst="textNoShape">
              <a:avLst/>
            </a:prstTxWarp>
          </a:bodyPr>
          <a:lstStyle/>
          <a:p>
            <a:endParaRPr lang="en-US"/>
          </a:p>
        </p:txBody>
      </p:sp>
      <p:sp>
        <p:nvSpPr>
          <p:cNvPr id="192517" name="Text Box 4"/>
          <p:cNvSpPr txBox="1">
            <a:spLocks noChangeArrowheads="1"/>
          </p:cNvSpPr>
          <p:nvPr/>
        </p:nvSpPr>
        <p:spPr bwMode="auto">
          <a:xfrm>
            <a:off x="3508375" y="5257800"/>
            <a:ext cx="1139825" cy="822325"/>
          </a:xfrm>
          <a:prstGeom prst="rect">
            <a:avLst/>
          </a:prstGeom>
          <a:noFill/>
          <a:ln w="9525">
            <a:noFill/>
            <a:miter lim="800000"/>
            <a:headEnd/>
            <a:tailEnd/>
          </a:ln>
        </p:spPr>
        <p:txBody>
          <a:bodyPr wrap="none">
            <a:prstTxWarp prst="textNoShape">
              <a:avLst/>
            </a:prstTxWarp>
            <a:spAutoFit/>
          </a:bodyPr>
          <a:lstStyle/>
          <a:p>
            <a:r>
              <a:rPr lang="en-US" sz="2400"/>
              <a:t>Mean </a:t>
            </a:r>
          </a:p>
          <a:p>
            <a:r>
              <a:rPr lang="en-US" sz="2400"/>
              <a:t>1</a:t>
            </a:r>
          </a:p>
        </p:txBody>
      </p:sp>
      <p:sp>
        <p:nvSpPr>
          <p:cNvPr id="192518" name="Text Box 5"/>
          <p:cNvSpPr txBox="1">
            <a:spLocks noChangeArrowheads="1"/>
          </p:cNvSpPr>
          <p:nvPr/>
        </p:nvSpPr>
        <p:spPr bwMode="auto">
          <a:xfrm>
            <a:off x="4495800" y="5257800"/>
            <a:ext cx="1055688" cy="822325"/>
          </a:xfrm>
          <a:prstGeom prst="rect">
            <a:avLst/>
          </a:prstGeom>
          <a:noFill/>
          <a:ln w="9525">
            <a:noFill/>
            <a:miter lim="800000"/>
            <a:headEnd/>
            <a:tailEnd/>
          </a:ln>
        </p:spPr>
        <p:txBody>
          <a:bodyPr wrap="none">
            <a:prstTxWarp prst="textNoShape">
              <a:avLst/>
            </a:prstTxWarp>
            <a:spAutoFit/>
          </a:bodyPr>
          <a:lstStyle/>
          <a:p>
            <a:r>
              <a:rPr lang="en-US" sz="2400"/>
              <a:t>Mean</a:t>
            </a:r>
          </a:p>
          <a:p>
            <a:r>
              <a:rPr lang="en-US" sz="2400"/>
              <a:t> 2</a:t>
            </a:r>
          </a:p>
        </p:txBody>
      </p:sp>
      <p:sp>
        <p:nvSpPr>
          <p:cNvPr id="192519" name="Line 6"/>
          <p:cNvSpPr>
            <a:spLocks noChangeShapeType="1"/>
          </p:cNvSpPr>
          <p:nvPr/>
        </p:nvSpPr>
        <p:spPr bwMode="auto">
          <a:xfrm>
            <a:off x="4343400" y="2286000"/>
            <a:ext cx="0" cy="2438400"/>
          </a:xfrm>
          <a:prstGeom prst="line">
            <a:avLst/>
          </a:prstGeom>
          <a:noFill/>
          <a:ln w="9525">
            <a:solidFill>
              <a:schemeClr val="tx1"/>
            </a:solidFill>
            <a:prstDash val="sysDot"/>
            <a:round/>
            <a:headEnd/>
            <a:tailEnd/>
          </a:ln>
        </p:spPr>
        <p:txBody>
          <a:bodyPr>
            <a:prstTxWarp prst="textNoShape">
              <a:avLst/>
            </a:prstTxWarp>
          </a:bodyPr>
          <a:lstStyle/>
          <a:p>
            <a:endParaRPr lang="en-US"/>
          </a:p>
        </p:txBody>
      </p:sp>
      <p:sp>
        <p:nvSpPr>
          <p:cNvPr id="192520" name="Text Box 7"/>
          <p:cNvSpPr txBox="1">
            <a:spLocks noChangeArrowheads="1"/>
          </p:cNvSpPr>
          <p:nvPr/>
        </p:nvSpPr>
        <p:spPr bwMode="auto">
          <a:xfrm>
            <a:off x="6156325" y="2098675"/>
            <a:ext cx="184150" cy="457200"/>
          </a:xfrm>
          <a:prstGeom prst="rect">
            <a:avLst/>
          </a:prstGeom>
          <a:noFill/>
          <a:ln w="9525">
            <a:noFill/>
            <a:miter lim="800000"/>
            <a:headEnd/>
            <a:tailEnd/>
          </a:ln>
        </p:spPr>
        <p:txBody>
          <a:bodyPr wrap="none">
            <a:prstTxWarp prst="textNoShape">
              <a:avLst/>
            </a:prstTxWarp>
            <a:spAutoFit/>
          </a:bodyPr>
          <a:lstStyle/>
          <a:p>
            <a:pPr algn="l"/>
            <a:endParaRPr lang="en-US" sz="2400">
              <a:latin typeface="Times New Roman" charset="0"/>
            </a:endParaRPr>
          </a:p>
        </p:txBody>
      </p:sp>
      <p:sp>
        <p:nvSpPr>
          <p:cNvPr id="192521" name="Text Box 8"/>
          <p:cNvSpPr txBox="1">
            <a:spLocks noChangeArrowheads="1"/>
          </p:cNvSpPr>
          <p:nvPr/>
        </p:nvSpPr>
        <p:spPr bwMode="auto">
          <a:xfrm>
            <a:off x="2359025" y="6172200"/>
            <a:ext cx="4879975" cy="457200"/>
          </a:xfrm>
          <a:prstGeom prst="rect">
            <a:avLst/>
          </a:prstGeom>
          <a:noFill/>
          <a:ln w="9525">
            <a:noFill/>
            <a:miter lim="800000"/>
            <a:headEnd/>
            <a:tailEnd/>
          </a:ln>
        </p:spPr>
        <p:txBody>
          <a:bodyPr wrap="none">
            <a:prstTxWarp prst="textNoShape">
              <a:avLst/>
            </a:prstTxWarp>
            <a:spAutoFit/>
          </a:bodyPr>
          <a:lstStyle/>
          <a:p>
            <a:pPr algn="l"/>
            <a:r>
              <a:rPr lang="en-US" sz="2400"/>
              <a:t>H</a:t>
            </a:r>
            <a:r>
              <a:rPr lang="en-US" sz="2400" baseline="-25000"/>
              <a:t>1 </a:t>
            </a:r>
            <a:r>
              <a:rPr lang="en-US" sz="2400"/>
              <a:t>: The “Alternative Hypothesis”</a:t>
            </a:r>
          </a:p>
        </p:txBody>
      </p:sp>
      <p:sp>
        <p:nvSpPr>
          <p:cNvPr id="192524" name="Rectangle 13"/>
          <p:cNvSpPr>
            <a:spLocks noChangeArrowheads="1"/>
          </p:cNvSpPr>
          <p:nvPr/>
        </p:nvSpPr>
        <p:spPr bwMode="auto">
          <a:xfrm>
            <a:off x="4267200" y="4419600"/>
            <a:ext cx="152400" cy="762000"/>
          </a:xfrm>
          <a:prstGeom prst="rect">
            <a:avLst/>
          </a:prstGeom>
          <a:solidFill>
            <a:srgbClr val="FF9933"/>
          </a:solidFill>
          <a:ln w="9525">
            <a:solidFill>
              <a:schemeClr val="tx1"/>
            </a:solidFill>
            <a:miter lim="800000"/>
            <a:headEnd/>
            <a:tailEnd/>
          </a:ln>
        </p:spPr>
        <p:txBody>
          <a:bodyPr wrap="none" anchor="ctr">
            <a:prstTxWarp prst="textNoShape">
              <a:avLst/>
            </a:prstTxWarp>
          </a:bodyPr>
          <a:lstStyle/>
          <a:p>
            <a:endParaRPr lang="en-US"/>
          </a:p>
        </p:txBody>
      </p:sp>
      <p:sp>
        <p:nvSpPr>
          <p:cNvPr id="192525" name="Text Box 17"/>
          <p:cNvSpPr txBox="1">
            <a:spLocks noChangeArrowheads="1"/>
          </p:cNvSpPr>
          <p:nvPr/>
        </p:nvSpPr>
        <p:spPr bwMode="auto">
          <a:xfrm>
            <a:off x="1646243" y="780872"/>
            <a:ext cx="6383328" cy="1200328"/>
          </a:xfrm>
          <a:prstGeom prst="rect">
            <a:avLst/>
          </a:prstGeom>
          <a:noFill/>
          <a:ln w="9525">
            <a:noFill/>
            <a:miter lim="800000"/>
            <a:headEnd/>
            <a:tailEnd/>
          </a:ln>
        </p:spPr>
        <p:txBody>
          <a:bodyPr wrap="square">
            <a:prstTxWarp prst="textNoShape">
              <a:avLst/>
            </a:prstTxWarp>
            <a:spAutoFit/>
          </a:bodyPr>
          <a:lstStyle/>
          <a:p>
            <a:r>
              <a:rPr lang="en-US" sz="2400" u="sng" dirty="0"/>
              <a:t>Another</a:t>
            </a:r>
            <a:r>
              <a:rPr lang="en-US" sz="2400" dirty="0"/>
              <a:t> possible world:</a:t>
            </a:r>
          </a:p>
          <a:p>
            <a:r>
              <a:rPr lang="en-US" sz="2400" b="1" dirty="0"/>
              <a:t>laptops affect grades </a:t>
            </a:r>
          </a:p>
          <a:p>
            <a:r>
              <a:rPr lang="en-US" sz="2400" dirty="0"/>
              <a:t>Two populations with two different means</a:t>
            </a:r>
          </a:p>
        </p:txBody>
      </p:sp>
      <p:grpSp>
        <p:nvGrpSpPr>
          <p:cNvPr id="192526" name="Group 18"/>
          <p:cNvGrpSpPr>
            <a:grpSpLocks/>
          </p:cNvGrpSpPr>
          <p:nvPr/>
        </p:nvGrpSpPr>
        <p:grpSpPr bwMode="auto">
          <a:xfrm>
            <a:off x="1066800" y="2260600"/>
            <a:ext cx="6553200" cy="2540000"/>
            <a:chOff x="960" y="1296"/>
            <a:chExt cx="4080" cy="1600"/>
          </a:xfrm>
        </p:grpSpPr>
        <p:sp>
          <p:nvSpPr>
            <p:cNvPr id="192531" name="Freeform 19"/>
            <p:cNvSpPr>
              <a:spLocks/>
            </p:cNvSpPr>
            <p:nvPr/>
          </p:nvSpPr>
          <p:spPr bwMode="auto">
            <a:xfrm>
              <a:off x="960" y="1296"/>
              <a:ext cx="2064" cy="1600"/>
            </a:xfrm>
            <a:custGeom>
              <a:avLst/>
              <a:gdLst>
                <a:gd name="T0" fmla="*/ 0 w 2496"/>
                <a:gd name="T1" fmla="*/ 1600 h 1600"/>
                <a:gd name="T2" fmla="*/ 445 w 2496"/>
                <a:gd name="T3" fmla="*/ 1264 h 1600"/>
                <a:gd name="T4" fmla="*/ 690 w 2496"/>
                <a:gd name="T5" fmla="*/ 208 h 1600"/>
                <a:gd name="T6" fmla="*/ 799 w 2496"/>
                <a:gd name="T7" fmla="*/ 16 h 1600"/>
                <a:gd name="T8" fmla="*/ 0 60000 65536"/>
                <a:gd name="T9" fmla="*/ 0 60000 65536"/>
                <a:gd name="T10" fmla="*/ 0 60000 65536"/>
                <a:gd name="T11" fmla="*/ 0 60000 65536"/>
                <a:gd name="T12" fmla="*/ 0 w 2496"/>
                <a:gd name="T13" fmla="*/ 0 h 1600"/>
                <a:gd name="T14" fmla="*/ 2496 w 2496"/>
                <a:gd name="T15" fmla="*/ 1600 h 1600"/>
              </a:gdLst>
              <a:ahLst/>
              <a:cxnLst>
                <a:cxn ang="T8">
                  <a:pos x="T0" y="T1"/>
                </a:cxn>
                <a:cxn ang="T9">
                  <a:pos x="T2" y="T3"/>
                </a:cxn>
                <a:cxn ang="T10">
                  <a:pos x="T4" y="T5"/>
                </a:cxn>
                <a:cxn ang="T11">
                  <a:pos x="T6" y="T7"/>
                </a:cxn>
              </a:cxnLst>
              <a:rect l="T12" t="T13" r="T14" b="T15"/>
              <a:pathLst>
                <a:path w="2496" h="1600">
                  <a:moveTo>
                    <a:pt x="0" y="1600"/>
                  </a:moveTo>
                  <a:cubicBezTo>
                    <a:pt x="516" y="1548"/>
                    <a:pt x="1032" y="1496"/>
                    <a:pt x="1392" y="1264"/>
                  </a:cubicBezTo>
                  <a:cubicBezTo>
                    <a:pt x="1752" y="1032"/>
                    <a:pt x="1976" y="416"/>
                    <a:pt x="2160" y="208"/>
                  </a:cubicBezTo>
                  <a:cubicBezTo>
                    <a:pt x="2344" y="0"/>
                    <a:pt x="2420" y="8"/>
                    <a:pt x="2496" y="16"/>
                  </a:cubicBezTo>
                </a:path>
              </a:pathLst>
            </a:custGeom>
            <a:noFill/>
            <a:ln w="19050">
              <a:solidFill>
                <a:schemeClr val="tx1"/>
              </a:solidFill>
              <a:round/>
              <a:headEnd/>
              <a:tailEnd/>
            </a:ln>
          </p:spPr>
          <p:txBody>
            <a:bodyPr>
              <a:prstTxWarp prst="textNoShape">
                <a:avLst/>
              </a:prstTxWarp>
            </a:bodyPr>
            <a:lstStyle/>
            <a:p>
              <a:endParaRPr lang="en-US"/>
            </a:p>
          </p:txBody>
        </p:sp>
        <p:sp>
          <p:nvSpPr>
            <p:cNvPr id="192532" name="Freeform 20"/>
            <p:cNvSpPr>
              <a:spLocks/>
            </p:cNvSpPr>
            <p:nvPr/>
          </p:nvSpPr>
          <p:spPr bwMode="auto">
            <a:xfrm flipH="1">
              <a:off x="2976" y="1296"/>
              <a:ext cx="2064" cy="1600"/>
            </a:xfrm>
            <a:custGeom>
              <a:avLst/>
              <a:gdLst>
                <a:gd name="T0" fmla="*/ 0 w 2496"/>
                <a:gd name="T1" fmla="*/ 1600 h 1600"/>
                <a:gd name="T2" fmla="*/ 445 w 2496"/>
                <a:gd name="T3" fmla="*/ 1264 h 1600"/>
                <a:gd name="T4" fmla="*/ 690 w 2496"/>
                <a:gd name="T5" fmla="*/ 208 h 1600"/>
                <a:gd name="T6" fmla="*/ 799 w 2496"/>
                <a:gd name="T7" fmla="*/ 16 h 1600"/>
                <a:gd name="T8" fmla="*/ 0 60000 65536"/>
                <a:gd name="T9" fmla="*/ 0 60000 65536"/>
                <a:gd name="T10" fmla="*/ 0 60000 65536"/>
                <a:gd name="T11" fmla="*/ 0 60000 65536"/>
                <a:gd name="T12" fmla="*/ 0 w 2496"/>
                <a:gd name="T13" fmla="*/ 0 h 1600"/>
                <a:gd name="T14" fmla="*/ 2496 w 2496"/>
                <a:gd name="T15" fmla="*/ 1600 h 1600"/>
              </a:gdLst>
              <a:ahLst/>
              <a:cxnLst>
                <a:cxn ang="T8">
                  <a:pos x="T0" y="T1"/>
                </a:cxn>
                <a:cxn ang="T9">
                  <a:pos x="T2" y="T3"/>
                </a:cxn>
                <a:cxn ang="T10">
                  <a:pos x="T4" y="T5"/>
                </a:cxn>
                <a:cxn ang="T11">
                  <a:pos x="T6" y="T7"/>
                </a:cxn>
              </a:cxnLst>
              <a:rect l="T12" t="T13" r="T14" b="T15"/>
              <a:pathLst>
                <a:path w="2496" h="1600">
                  <a:moveTo>
                    <a:pt x="0" y="1600"/>
                  </a:moveTo>
                  <a:cubicBezTo>
                    <a:pt x="516" y="1548"/>
                    <a:pt x="1032" y="1496"/>
                    <a:pt x="1392" y="1264"/>
                  </a:cubicBezTo>
                  <a:cubicBezTo>
                    <a:pt x="1752" y="1032"/>
                    <a:pt x="1976" y="416"/>
                    <a:pt x="2160" y="208"/>
                  </a:cubicBezTo>
                  <a:cubicBezTo>
                    <a:pt x="2344" y="0"/>
                    <a:pt x="2420" y="8"/>
                    <a:pt x="2496" y="16"/>
                  </a:cubicBezTo>
                </a:path>
              </a:pathLst>
            </a:custGeom>
            <a:noFill/>
            <a:ln w="19050">
              <a:solidFill>
                <a:schemeClr val="tx1"/>
              </a:solidFill>
              <a:round/>
              <a:headEnd/>
              <a:tailEnd/>
            </a:ln>
          </p:spPr>
          <p:txBody>
            <a:bodyPr>
              <a:prstTxWarp prst="textNoShape">
                <a:avLst/>
              </a:prstTxWarp>
            </a:bodyPr>
            <a:lstStyle/>
            <a:p>
              <a:endParaRPr lang="en-US"/>
            </a:p>
          </p:txBody>
        </p:sp>
      </p:grpSp>
      <p:grpSp>
        <p:nvGrpSpPr>
          <p:cNvPr id="192527" name="Group 21"/>
          <p:cNvGrpSpPr>
            <a:grpSpLocks/>
          </p:cNvGrpSpPr>
          <p:nvPr/>
        </p:nvGrpSpPr>
        <p:grpSpPr bwMode="auto">
          <a:xfrm>
            <a:off x="1981200" y="2260600"/>
            <a:ext cx="6248400" cy="2540000"/>
            <a:chOff x="960" y="1296"/>
            <a:chExt cx="4080" cy="1600"/>
          </a:xfrm>
        </p:grpSpPr>
        <p:sp>
          <p:nvSpPr>
            <p:cNvPr id="192529" name="Freeform 22"/>
            <p:cNvSpPr>
              <a:spLocks/>
            </p:cNvSpPr>
            <p:nvPr/>
          </p:nvSpPr>
          <p:spPr bwMode="auto">
            <a:xfrm>
              <a:off x="960" y="1296"/>
              <a:ext cx="2064" cy="1600"/>
            </a:xfrm>
            <a:custGeom>
              <a:avLst/>
              <a:gdLst>
                <a:gd name="T0" fmla="*/ 0 w 2496"/>
                <a:gd name="T1" fmla="*/ 1600 h 1600"/>
                <a:gd name="T2" fmla="*/ 445 w 2496"/>
                <a:gd name="T3" fmla="*/ 1264 h 1600"/>
                <a:gd name="T4" fmla="*/ 690 w 2496"/>
                <a:gd name="T5" fmla="*/ 208 h 1600"/>
                <a:gd name="T6" fmla="*/ 799 w 2496"/>
                <a:gd name="T7" fmla="*/ 16 h 1600"/>
                <a:gd name="T8" fmla="*/ 0 60000 65536"/>
                <a:gd name="T9" fmla="*/ 0 60000 65536"/>
                <a:gd name="T10" fmla="*/ 0 60000 65536"/>
                <a:gd name="T11" fmla="*/ 0 60000 65536"/>
                <a:gd name="T12" fmla="*/ 0 w 2496"/>
                <a:gd name="T13" fmla="*/ 0 h 1600"/>
                <a:gd name="T14" fmla="*/ 2496 w 2496"/>
                <a:gd name="T15" fmla="*/ 1600 h 1600"/>
              </a:gdLst>
              <a:ahLst/>
              <a:cxnLst>
                <a:cxn ang="T8">
                  <a:pos x="T0" y="T1"/>
                </a:cxn>
                <a:cxn ang="T9">
                  <a:pos x="T2" y="T3"/>
                </a:cxn>
                <a:cxn ang="T10">
                  <a:pos x="T4" y="T5"/>
                </a:cxn>
                <a:cxn ang="T11">
                  <a:pos x="T6" y="T7"/>
                </a:cxn>
              </a:cxnLst>
              <a:rect l="T12" t="T13" r="T14" b="T15"/>
              <a:pathLst>
                <a:path w="2496" h="1600">
                  <a:moveTo>
                    <a:pt x="0" y="1600"/>
                  </a:moveTo>
                  <a:cubicBezTo>
                    <a:pt x="516" y="1548"/>
                    <a:pt x="1032" y="1496"/>
                    <a:pt x="1392" y="1264"/>
                  </a:cubicBezTo>
                  <a:cubicBezTo>
                    <a:pt x="1752" y="1032"/>
                    <a:pt x="1976" y="416"/>
                    <a:pt x="2160" y="208"/>
                  </a:cubicBezTo>
                  <a:cubicBezTo>
                    <a:pt x="2344" y="0"/>
                    <a:pt x="2420" y="8"/>
                    <a:pt x="2496" y="16"/>
                  </a:cubicBezTo>
                </a:path>
              </a:pathLst>
            </a:custGeom>
            <a:noFill/>
            <a:ln w="19050">
              <a:solidFill>
                <a:schemeClr val="tx1"/>
              </a:solidFill>
              <a:round/>
              <a:headEnd/>
              <a:tailEnd/>
            </a:ln>
          </p:spPr>
          <p:txBody>
            <a:bodyPr>
              <a:prstTxWarp prst="textNoShape">
                <a:avLst/>
              </a:prstTxWarp>
            </a:bodyPr>
            <a:lstStyle/>
            <a:p>
              <a:endParaRPr lang="en-US"/>
            </a:p>
          </p:txBody>
        </p:sp>
        <p:sp>
          <p:nvSpPr>
            <p:cNvPr id="192530" name="Freeform 23"/>
            <p:cNvSpPr>
              <a:spLocks/>
            </p:cNvSpPr>
            <p:nvPr/>
          </p:nvSpPr>
          <p:spPr bwMode="auto">
            <a:xfrm flipH="1">
              <a:off x="2976" y="1296"/>
              <a:ext cx="2064" cy="1600"/>
            </a:xfrm>
            <a:custGeom>
              <a:avLst/>
              <a:gdLst>
                <a:gd name="T0" fmla="*/ 0 w 2496"/>
                <a:gd name="T1" fmla="*/ 1600 h 1600"/>
                <a:gd name="T2" fmla="*/ 445 w 2496"/>
                <a:gd name="T3" fmla="*/ 1264 h 1600"/>
                <a:gd name="T4" fmla="*/ 690 w 2496"/>
                <a:gd name="T5" fmla="*/ 208 h 1600"/>
                <a:gd name="T6" fmla="*/ 799 w 2496"/>
                <a:gd name="T7" fmla="*/ 16 h 1600"/>
                <a:gd name="T8" fmla="*/ 0 60000 65536"/>
                <a:gd name="T9" fmla="*/ 0 60000 65536"/>
                <a:gd name="T10" fmla="*/ 0 60000 65536"/>
                <a:gd name="T11" fmla="*/ 0 60000 65536"/>
                <a:gd name="T12" fmla="*/ 0 w 2496"/>
                <a:gd name="T13" fmla="*/ 0 h 1600"/>
                <a:gd name="T14" fmla="*/ 2496 w 2496"/>
                <a:gd name="T15" fmla="*/ 1600 h 1600"/>
              </a:gdLst>
              <a:ahLst/>
              <a:cxnLst>
                <a:cxn ang="T8">
                  <a:pos x="T0" y="T1"/>
                </a:cxn>
                <a:cxn ang="T9">
                  <a:pos x="T2" y="T3"/>
                </a:cxn>
                <a:cxn ang="T10">
                  <a:pos x="T4" y="T5"/>
                </a:cxn>
                <a:cxn ang="T11">
                  <a:pos x="T6" y="T7"/>
                </a:cxn>
              </a:cxnLst>
              <a:rect l="T12" t="T13" r="T14" b="T15"/>
              <a:pathLst>
                <a:path w="2496" h="1600">
                  <a:moveTo>
                    <a:pt x="0" y="1600"/>
                  </a:moveTo>
                  <a:cubicBezTo>
                    <a:pt x="516" y="1548"/>
                    <a:pt x="1032" y="1496"/>
                    <a:pt x="1392" y="1264"/>
                  </a:cubicBezTo>
                  <a:cubicBezTo>
                    <a:pt x="1752" y="1032"/>
                    <a:pt x="1976" y="416"/>
                    <a:pt x="2160" y="208"/>
                  </a:cubicBezTo>
                  <a:cubicBezTo>
                    <a:pt x="2344" y="0"/>
                    <a:pt x="2420" y="8"/>
                    <a:pt x="2496" y="16"/>
                  </a:cubicBezTo>
                </a:path>
              </a:pathLst>
            </a:custGeom>
            <a:noFill/>
            <a:ln w="19050">
              <a:solidFill>
                <a:schemeClr val="tx1"/>
              </a:solidFill>
              <a:round/>
              <a:headEnd/>
              <a:tailEnd/>
            </a:ln>
          </p:spPr>
          <p:txBody>
            <a:bodyPr>
              <a:prstTxWarp prst="textNoShape">
                <a:avLst/>
              </a:prstTxWarp>
            </a:bodyPr>
            <a:lstStyle/>
            <a:p>
              <a:endParaRPr lang="en-US"/>
            </a:p>
          </p:txBody>
        </p:sp>
      </p:grpSp>
      <p:sp>
        <p:nvSpPr>
          <p:cNvPr id="21" name="Rectangle 16"/>
          <p:cNvSpPr>
            <a:spLocks noChangeArrowheads="1"/>
          </p:cNvSpPr>
          <p:nvPr/>
        </p:nvSpPr>
        <p:spPr bwMode="auto">
          <a:xfrm>
            <a:off x="685800" y="76200"/>
            <a:ext cx="7772400" cy="1143000"/>
          </a:xfrm>
          <a:prstGeom prst="rect">
            <a:avLst/>
          </a:prstGeom>
          <a:noFill/>
          <a:ln w="9525">
            <a:noFill/>
            <a:miter lim="800000"/>
            <a:headEnd/>
            <a:tailEnd/>
          </a:ln>
        </p:spPr>
        <p:txBody>
          <a:bodyPr anchor="ctr">
            <a:prstTxWarp prst="textNoShape">
              <a:avLst/>
            </a:prstTxWarp>
          </a:bodyPr>
          <a:lstStyle/>
          <a:p>
            <a:r>
              <a:rPr lang="en-US" sz="3600" dirty="0">
                <a:solidFill>
                  <a:schemeClr val="tx2"/>
                </a:solidFill>
              </a:rPr>
              <a:t>Comparing two means </a:t>
            </a:r>
            <a:br>
              <a:rPr lang="en-US" sz="3600" dirty="0">
                <a:solidFill>
                  <a:schemeClr val="tx2"/>
                </a:solidFill>
              </a:rPr>
            </a:br>
            <a:endParaRPr lang="en-US" sz="3600" dirty="0">
              <a:solidFill>
                <a:schemeClr val="tx2"/>
              </a:solidFill>
            </a:endParaRPr>
          </a:p>
        </p:txBody>
      </p:sp>
      <p:grpSp>
        <p:nvGrpSpPr>
          <p:cNvPr id="25" name="Group 24"/>
          <p:cNvGrpSpPr/>
          <p:nvPr/>
        </p:nvGrpSpPr>
        <p:grpSpPr>
          <a:xfrm>
            <a:off x="4343400" y="2590800"/>
            <a:ext cx="4800600" cy="1828800"/>
            <a:chOff x="4343400" y="2590800"/>
            <a:chExt cx="4800600" cy="1828800"/>
          </a:xfrm>
        </p:grpSpPr>
        <p:sp>
          <p:nvSpPr>
            <p:cNvPr id="22" name="TextBox 21"/>
            <p:cNvSpPr txBox="1"/>
            <p:nvPr/>
          </p:nvSpPr>
          <p:spPr>
            <a:xfrm>
              <a:off x="6324600" y="2590800"/>
              <a:ext cx="2819400" cy="1384995"/>
            </a:xfrm>
            <a:prstGeom prst="rect">
              <a:avLst/>
            </a:prstGeom>
            <a:noFill/>
          </p:spPr>
          <p:txBody>
            <a:bodyPr wrap="square" rtlCol="0">
              <a:spAutoFit/>
            </a:bodyPr>
            <a:lstStyle/>
            <a:p>
              <a:r>
                <a:rPr lang="en-US" dirty="0"/>
                <a:t>This difference </a:t>
              </a:r>
              <a:r>
                <a:rPr lang="en-US" b="1" i="1" dirty="0"/>
                <a:t>unlikely </a:t>
              </a:r>
              <a:r>
                <a:rPr lang="en-US" dirty="0"/>
                <a:t>just due to chance</a:t>
              </a:r>
            </a:p>
          </p:txBody>
        </p:sp>
        <p:cxnSp>
          <p:nvCxnSpPr>
            <p:cNvPr id="23" name="Straight Arrow Connector 22"/>
            <p:cNvCxnSpPr/>
            <p:nvPr/>
          </p:nvCxnSpPr>
          <p:spPr bwMode="auto">
            <a:xfrm rot="10800000" flipV="1">
              <a:off x="4800600" y="3130897"/>
              <a:ext cx="1600200" cy="983902"/>
            </a:xfrm>
            <a:prstGeom prst="straightConnector1">
              <a:avLst/>
            </a:prstGeom>
            <a:noFill/>
            <a:ln w="38100" cap="flat" cmpd="sng" algn="ctr">
              <a:solidFill>
                <a:schemeClr val="tx1"/>
              </a:solidFill>
              <a:prstDash val="solid"/>
              <a:round/>
              <a:headEnd type="none" w="med" len="med"/>
              <a:tailEnd type="arrow"/>
            </a:ln>
            <a:effectLst/>
          </p:spPr>
        </p:cxnSp>
        <p:sp>
          <p:nvSpPr>
            <p:cNvPr id="24" name="Left Bracket 23"/>
            <p:cNvSpPr/>
            <p:nvPr/>
          </p:nvSpPr>
          <p:spPr bwMode="auto">
            <a:xfrm rot="5400000">
              <a:off x="4648200" y="3962400"/>
              <a:ext cx="152400" cy="762000"/>
            </a:xfrm>
            <a:prstGeom prst="leftBracke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Century Gothic" pitchFamily="-112" charset="0"/>
              </a:endParaRPr>
            </a:p>
          </p:txBody>
        </p:sp>
      </p:grpSp>
    </p:spTree>
    <p:extLst>
      <p:ext uri="{BB962C8B-B14F-4D97-AF65-F5344CB8AC3E}">
        <p14:creationId xmlns:p14="http://schemas.microsoft.com/office/powerpoint/2010/main" val="396014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9"/>
          <p:cNvSpPr>
            <a:spLocks noChangeArrowheads="1"/>
          </p:cNvSpPr>
          <p:nvPr/>
        </p:nvSpPr>
        <p:spPr bwMode="auto">
          <a:xfrm>
            <a:off x="685800" y="685800"/>
            <a:ext cx="8153400" cy="1143000"/>
          </a:xfrm>
          <a:prstGeom prst="rect">
            <a:avLst/>
          </a:prstGeom>
          <a:noFill/>
          <a:ln w="9525">
            <a:noFill/>
            <a:miter lim="800000"/>
            <a:headEnd/>
            <a:tailEnd/>
          </a:ln>
        </p:spPr>
        <p:txBody>
          <a:bodyPr anchor="ctr">
            <a:prstTxWarp prst="textNoShape">
              <a:avLst/>
            </a:prstTxWarp>
          </a:bodyPr>
          <a:lstStyle/>
          <a:p>
            <a:r>
              <a:rPr lang="en-US" sz="3600">
                <a:solidFill>
                  <a:schemeClr val="tx2"/>
                </a:solidFill>
              </a:rPr>
              <a:t>Comparing two means with a t-test</a:t>
            </a:r>
            <a:br>
              <a:rPr lang="en-US" sz="3600">
                <a:solidFill>
                  <a:schemeClr val="tx2"/>
                </a:solidFill>
              </a:rPr>
            </a:br>
            <a:endParaRPr lang="en-US" sz="3600">
              <a:solidFill>
                <a:schemeClr val="tx2"/>
              </a:solidFill>
            </a:endParaRPr>
          </a:p>
        </p:txBody>
      </p:sp>
      <p:sp>
        <p:nvSpPr>
          <p:cNvPr id="194563" name="Rectangle 10"/>
          <p:cNvSpPr>
            <a:spLocks noChangeArrowheads="1"/>
          </p:cNvSpPr>
          <p:nvPr/>
        </p:nvSpPr>
        <p:spPr bwMode="auto">
          <a:xfrm>
            <a:off x="685800" y="76200"/>
            <a:ext cx="7772400" cy="762000"/>
          </a:xfrm>
          <a:prstGeom prst="rect">
            <a:avLst/>
          </a:prstGeom>
          <a:noFill/>
          <a:ln w="9525">
            <a:noFill/>
            <a:miter lim="800000"/>
            <a:headEnd/>
            <a:tailEnd/>
          </a:ln>
        </p:spPr>
        <p:txBody>
          <a:bodyPr anchor="ctr">
            <a:prstTxWarp prst="textNoShape">
              <a:avLst/>
            </a:prstTxWarp>
          </a:bodyPr>
          <a:lstStyle/>
          <a:p>
            <a:r>
              <a:rPr lang="en-US" sz="4000">
                <a:solidFill>
                  <a:schemeClr val="tx2"/>
                </a:solidFill>
              </a:rPr>
              <a:t>Inferential Statistics</a:t>
            </a:r>
          </a:p>
        </p:txBody>
      </p:sp>
      <p:pic>
        <p:nvPicPr>
          <p:cNvPr id="1180690" name="Picture 18"/>
          <p:cNvPicPr>
            <a:picLocks noChangeAspect="1" noChangeArrowheads="1"/>
          </p:cNvPicPr>
          <p:nvPr/>
        </p:nvPicPr>
        <p:blipFill>
          <a:blip r:embed="rId3"/>
          <a:srcRect/>
          <a:stretch>
            <a:fillRect/>
          </a:stretch>
        </p:blipFill>
        <p:spPr bwMode="auto">
          <a:xfrm>
            <a:off x="2819400" y="4724400"/>
            <a:ext cx="3124200" cy="1377950"/>
          </a:xfrm>
          <a:prstGeom prst="rect">
            <a:avLst/>
          </a:prstGeom>
          <a:noFill/>
          <a:ln w="38100">
            <a:noFill/>
            <a:miter lim="800000"/>
            <a:headEnd/>
            <a:tailEnd/>
          </a:ln>
        </p:spPr>
      </p:pic>
      <p:sp>
        <p:nvSpPr>
          <p:cNvPr id="194566" name="Line 45"/>
          <p:cNvSpPr>
            <a:spLocks noChangeShapeType="1"/>
          </p:cNvSpPr>
          <p:nvPr/>
        </p:nvSpPr>
        <p:spPr bwMode="auto">
          <a:xfrm>
            <a:off x="838200" y="3432175"/>
            <a:ext cx="3352800" cy="158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grpSp>
        <p:nvGrpSpPr>
          <p:cNvPr id="194567" name="Group 46"/>
          <p:cNvGrpSpPr>
            <a:grpSpLocks/>
          </p:cNvGrpSpPr>
          <p:nvPr/>
        </p:nvGrpSpPr>
        <p:grpSpPr bwMode="auto">
          <a:xfrm>
            <a:off x="838200" y="2133600"/>
            <a:ext cx="3429000" cy="1295400"/>
            <a:chOff x="960" y="1296"/>
            <a:chExt cx="4080" cy="1600"/>
          </a:xfrm>
        </p:grpSpPr>
        <p:sp>
          <p:nvSpPr>
            <p:cNvPr id="194589" name="Freeform 47"/>
            <p:cNvSpPr>
              <a:spLocks/>
            </p:cNvSpPr>
            <p:nvPr/>
          </p:nvSpPr>
          <p:spPr bwMode="auto">
            <a:xfrm>
              <a:off x="960" y="1296"/>
              <a:ext cx="2064" cy="1600"/>
            </a:xfrm>
            <a:custGeom>
              <a:avLst/>
              <a:gdLst>
                <a:gd name="T0" fmla="*/ 0 w 2496"/>
                <a:gd name="T1" fmla="*/ 1600 h 1600"/>
                <a:gd name="T2" fmla="*/ 445 w 2496"/>
                <a:gd name="T3" fmla="*/ 1264 h 1600"/>
                <a:gd name="T4" fmla="*/ 690 w 2496"/>
                <a:gd name="T5" fmla="*/ 208 h 1600"/>
                <a:gd name="T6" fmla="*/ 799 w 2496"/>
                <a:gd name="T7" fmla="*/ 16 h 1600"/>
                <a:gd name="T8" fmla="*/ 0 60000 65536"/>
                <a:gd name="T9" fmla="*/ 0 60000 65536"/>
                <a:gd name="T10" fmla="*/ 0 60000 65536"/>
                <a:gd name="T11" fmla="*/ 0 60000 65536"/>
                <a:gd name="T12" fmla="*/ 0 w 2496"/>
                <a:gd name="T13" fmla="*/ 0 h 1600"/>
                <a:gd name="T14" fmla="*/ 2496 w 2496"/>
                <a:gd name="T15" fmla="*/ 1600 h 1600"/>
              </a:gdLst>
              <a:ahLst/>
              <a:cxnLst>
                <a:cxn ang="T8">
                  <a:pos x="T0" y="T1"/>
                </a:cxn>
                <a:cxn ang="T9">
                  <a:pos x="T2" y="T3"/>
                </a:cxn>
                <a:cxn ang="T10">
                  <a:pos x="T4" y="T5"/>
                </a:cxn>
                <a:cxn ang="T11">
                  <a:pos x="T6" y="T7"/>
                </a:cxn>
              </a:cxnLst>
              <a:rect l="T12" t="T13" r="T14" b="T15"/>
              <a:pathLst>
                <a:path w="2496" h="1600">
                  <a:moveTo>
                    <a:pt x="0" y="1600"/>
                  </a:moveTo>
                  <a:cubicBezTo>
                    <a:pt x="516" y="1548"/>
                    <a:pt x="1032" y="1496"/>
                    <a:pt x="1392" y="1264"/>
                  </a:cubicBezTo>
                  <a:cubicBezTo>
                    <a:pt x="1752" y="1032"/>
                    <a:pt x="1976" y="416"/>
                    <a:pt x="2160" y="208"/>
                  </a:cubicBezTo>
                  <a:cubicBezTo>
                    <a:pt x="2344" y="0"/>
                    <a:pt x="2420" y="8"/>
                    <a:pt x="2496" y="16"/>
                  </a:cubicBezTo>
                </a:path>
              </a:pathLst>
            </a:custGeom>
            <a:noFill/>
            <a:ln w="19050">
              <a:solidFill>
                <a:schemeClr val="tx1"/>
              </a:solidFill>
              <a:round/>
              <a:headEnd/>
              <a:tailEnd/>
            </a:ln>
          </p:spPr>
          <p:txBody>
            <a:bodyPr>
              <a:prstTxWarp prst="textNoShape">
                <a:avLst/>
              </a:prstTxWarp>
            </a:bodyPr>
            <a:lstStyle/>
            <a:p>
              <a:endParaRPr lang="en-US"/>
            </a:p>
          </p:txBody>
        </p:sp>
        <p:sp>
          <p:nvSpPr>
            <p:cNvPr id="194590" name="Freeform 48"/>
            <p:cNvSpPr>
              <a:spLocks/>
            </p:cNvSpPr>
            <p:nvPr/>
          </p:nvSpPr>
          <p:spPr bwMode="auto">
            <a:xfrm flipH="1">
              <a:off x="2976" y="1296"/>
              <a:ext cx="2064" cy="1600"/>
            </a:xfrm>
            <a:custGeom>
              <a:avLst/>
              <a:gdLst>
                <a:gd name="T0" fmla="*/ 0 w 2496"/>
                <a:gd name="T1" fmla="*/ 1600 h 1600"/>
                <a:gd name="T2" fmla="*/ 445 w 2496"/>
                <a:gd name="T3" fmla="*/ 1264 h 1600"/>
                <a:gd name="T4" fmla="*/ 690 w 2496"/>
                <a:gd name="T5" fmla="*/ 208 h 1600"/>
                <a:gd name="T6" fmla="*/ 799 w 2496"/>
                <a:gd name="T7" fmla="*/ 16 h 1600"/>
                <a:gd name="T8" fmla="*/ 0 60000 65536"/>
                <a:gd name="T9" fmla="*/ 0 60000 65536"/>
                <a:gd name="T10" fmla="*/ 0 60000 65536"/>
                <a:gd name="T11" fmla="*/ 0 60000 65536"/>
                <a:gd name="T12" fmla="*/ 0 w 2496"/>
                <a:gd name="T13" fmla="*/ 0 h 1600"/>
                <a:gd name="T14" fmla="*/ 2496 w 2496"/>
                <a:gd name="T15" fmla="*/ 1600 h 1600"/>
              </a:gdLst>
              <a:ahLst/>
              <a:cxnLst>
                <a:cxn ang="T8">
                  <a:pos x="T0" y="T1"/>
                </a:cxn>
                <a:cxn ang="T9">
                  <a:pos x="T2" y="T3"/>
                </a:cxn>
                <a:cxn ang="T10">
                  <a:pos x="T4" y="T5"/>
                </a:cxn>
                <a:cxn ang="T11">
                  <a:pos x="T6" y="T7"/>
                </a:cxn>
              </a:cxnLst>
              <a:rect l="T12" t="T13" r="T14" b="T15"/>
              <a:pathLst>
                <a:path w="2496" h="1600">
                  <a:moveTo>
                    <a:pt x="0" y="1600"/>
                  </a:moveTo>
                  <a:cubicBezTo>
                    <a:pt x="516" y="1548"/>
                    <a:pt x="1032" y="1496"/>
                    <a:pt x="1392" y="1264"/>
                  </a:cubicBezTo>
                  <a:cubicBezTo>
                    <a:pt x="1752" y="1032"/>
                    <a:pt x="1976" y="416"/>
                    <a:pt x="2160" y="208"/>
                  </a:cubicBezTo>
                  <a:cubicBezTo>
                    <a:pt x="2344" y="0"/>
                    <a:pt x="2420" y="8"/>
                    <a:pt x="2496" y="16"/>
                  </a:cubicBezTo>
                </a:path>
              </a:pathLst>
            </a:custGeom>
            <a:noFill/>
            <a:ln w="19050">
              <a:solidFill>
                <a:schemeClr val="tx1"/>
              </a:solidFill>
              <a:round/>
              <a:headEnd/>
              <a:tailEnd/>
            </a:ln>
          </p:spPr>
          <p:txBody>
            <a:bodyPr>
              <a:prstTxWarp prst="textNoShape">
                <a:avLst/>
              </a:prstTxWarp>
            </a:bodyPr>
            <a:lstStyle/>
            <a:p>
              <a:endParaRPr lang="en-US"/>
            </a:p>
          </p:txBody>
        </p:sp>
      </p:grpSp>
      <p:sp>
        <p:nvSpPr>
          <p:cNvPr id="194568" name="Rectangle 49"/>
          <p:cNvSpPr>
            <a:spLocks noChangeArrowheads="1"/>
          </p:cNvSpPr>
          <p:nvPr/>
        </p:nvSpPr>
        <p:spPr bwMode="auto">
          <a:xfrm>
            <a:off x="1928813" y="3214688"/>
            <a:ext cx="61912" cy="434975"/>
          </a:xfrm>
          <a:prstGeom prst="rect">
            <a:avLst/>
          </a:prstGeom>
          <a:solidFill>
            <a:srgbClr val="FF9933"/>
          </a:solidFill>
          <a:ln w="9525">
            <a:solidFill>
              <a:schemeClr val="tx1"/>
            </a:solidFill>
            <a:miter lim="800000"/>
            <a:headEnd/>
            <a:tailEnd/>
          </a:ln>
        </p:spPr>
        <p:txBody>
          <a:bodyPr wrap="none" anchor="ctr">
            <a:prstTxWarp prst="textNoShape">
              <a:avLst/>
            </a:prstTxWarp>
          </a:bodyPr>
          <a:lstStyle/>
          <a:p>
            <a:endParaRPr lang="en-US"/>
          </a:p>
        </p:txBody>
      </p:sp>
      <p:sp>
        <p:nvSpPr>
          <p:cNvPr id="194569" name="Rectangle 50"/>
          <p:cNvSpPr>
            <a:spLocks noChangeArrowheads="1"/>
          </p:cNvSpPr>
          <p:nvPr/>
        </p:nvSpPr>
        <p:spPr bwMode="auto">
          <a:xfrm>
            <a:off x="2990850" y="3214688"/>
            <a:ext cx="61913" cy="434975"/>
          </a:xfrm>
          <a:prstGeom prst="rect">
            <a:avLst/>
          </a:prstGeom>
          <a:solidFill>
            <a:srgbClr val="00FFFF"/>
          </a:solidFill>
          <a:ln w="9525">
            <a:solidFill>
              <a:schemeClr val="tx1"/>
            </a:solidFill>
            <a:miter lim="800000"/>
            <a:headEnd/>
            <a:tailEnd/>
          </a:ln>
        </p:spPr>
        <p:txBody>
          <a:bodyPr wrap="none" anchor="ctr">
            <a:prstTxWarp prst="textNoShape">
              <a:avLst/>
            </a:prstTxWarp>
          </a:bodyPr>
          <a:lstStyle/>
          <a:p>
            <a:endParaRPr lang="en-US"/>
          </a:p>
        </p:txBody>
      </p:sp>
      <p:sp>
        <p:nvSpPr>
          <p:cNvPr id="194570" name="Text Box 51"/>
          <p:cNvSpPr txBox="1">
            <a:spLocks noChangeArrowheads="1"/>
          </p:cNvSpPr>
          <p:nvPr/>
        </p:nvSpPr>
        <p:spPr bwMode="auto">
          <a:xfrm>
            <a:off x="1744663" y="3651250"/>
            <a:ext cx="184150" cy="457200"/>
          </a:xfrm>
          <a:prstGeom prst="rect">
            <a:avLst/>
          </a:prstGeom>
          <a:noFill/>
          <a:ln w="9525">
            <a:noFill/>
            <a:miter lim="800000"/>
            <a:headEnd/>
            <a:tailEnd/>
          </a:ln>
        </p:spPr>
        <p:txBody>
          <a:bodyPr wrap="none">
            <a:prstTxWarp prst="textNoShape">
              <a:avLst/>
            </a:prstTxWarp>
            <a:spAutoFit/>
          </a:bodyPr>
          <a:lstStyle/>
          <a:p>
            <a:pPr algn="l"/>
            <a:endParaRPr lang="en-US" sz="2400">
              <a:latin typeface="Times New Roman" charset="0"/>
            </a:endParaRPr>
          </a:p>
        </p:txBody>
      </p:sp>
      <p:sp>
        <p:nvSpPr>
          <p:cNvPr id="194571" name="Text Box 52"/>
          <p:cNvSpPr txBox="1">
            <a:spLocks noChangeArrowheads="1"/>
          </p:cNvSpPr>
          <p:nvPr/>
        </p:nvSpPr>
        <p:spPr bwMode="auto">
          <a:xfrm>
            <a:off x="2790825" y="3649663"/>
            <a:ext cx="184150" cy="457200"/>
          </a:xfrm>
          <a:prstGeom prst="rect">
            <a:avLst/>
          </a:prstGeom>
          <a:noFill/>
          <a:ln w="9525">
            <a:noFill/>
            <a:miter lim="800000"/>
            <a:headEnd/>
            <a:tailEnd/>
          </a:ln>
        </p:spPr>
        <p:txBody>
          <a:bodyPr wrap="none">
            <a:prstTxWarp prst="textNoShape">
              <a:avLst/>
            </a:prstTxWarp>
            <a:spAutoFit/>
          </a:bodyPr>
          <a:lstStyle/>
          <a:p>
            <a:pPr algn="l"/>
            <a:endParaRPr lang="en-US" sz="2400">
              <a:latin typeface="Times New Roman" charset="0"/>
            </a:endParaRPr>
          </a:p>
        </p:txBody>
      </p:sp>
      <p:sp>
        <p:nvSpPr>
          <p:cNvPr id="194572" name="Line 53"/>
          <p:cNvSpPr>
            <a:spLocks noChangeShapeType="1"/>
          </p:cNvSpPr>
          <p:nvPr/>
        </p:nvSpPr>
        <p:spPr bwMode="auto">
          <a:xfrm>
            <a:off x="2514600" y="2133600"/>
            <a:ext cx="17463" cy="1298575"/>
          </a:xfrm>
          <a:prstGeom prst="line">
            <a:avLst/>
          </a:prstGeom>
          <a:noFill/>
          <a:ln w="9525">
            <a:solidFill>
              <a:schemeClr val="tx1"/>
            </a:solidFill>
            <a:prstDash val="sysDot"/>
            <a:round/>
            <a:headEnd/>
            <a:tailEnd/>
          </a:ln>
        </p:spPr>
        <p:txBody>
          <a:bodyPr>
            <a:prstTxWarp prst="textNoShape">
              <a:avLst/>
            </a:prstTxWarp>
          </a:bodyPr>
          <a:lstStyle/>
          <a:p>
            <a:endParaRPr lang="en-US"/>
          </a:p>
        </p:txBody>
      </p:sp>
      <p:grpSp>
        <p:nvGrpSpPr>
          <p:cNvPr id="194573" name="Group 54"/>
          <p:cNvGrpSpPr>
            <a:grpSpLocks/>
          </p:cNvGrpSpPr>
          <p:nvPr/>
        </p:nvGrpSpPr>
        <p:grpSpPr bwMode="auto">
          <a:xfrm>
            <a:off x="4876800" y="1981200"/>
            <a:ext cx="3048000" cy="2103438"/>
            <a:chOff x="240" y="1424"/>
            <a:chExt cx="5232" cy="2351"/>
          </a:xfrm>
        </p:grpSpPr>
        <p:sp>
          <p:nvSpPr>
            <p:cNvPr id="194576" name="Line 55"/>
            <p:cNvSpPr>
              <a:spLocks noChangeShapeType="1"/>
            </p:cNvSpPr>
            <p:nvPr/>
          </p:nvSpPr>
          <p:spPr bwMode="auto">
            <a:xfrm>
              <a:off x="3648" y="1440"/>
              <a:ext cx="0" cy="1584"/>
            </a:xfrm>
            <a:prstGeom prst="line">
              <a:avLst/>
            </a:prstGeom>
            <a:noFill/>
            <a:ln w="9525">
              <a:solidFill>
                <a:schemeClr val="tx1"/>
              </a:solidFill>
              <a:prstDash val="sysDot"/>
              <a:round/>
              <a:headEnd/>
              <a:tailEnd/>
            </a:ln>
          </p:spPr>
          <p:txBody>
            <a:bodyPr>
              <a:prstTxWarp prst="textNoShape">
                <a:avLst/>
              </a:prstTxWarp>
            </a:bodyPr>
            <a:lstStyle/>
            <a:p>
              <a:endParaRPr lang="en-US"/>
            </a:p>
          </p:txBody>
        </p:sp>
        <p:sp>
          <p:nvSpPr>
            <p:cNvPr id="194577" name="Line 56"/>
            <p:cNvSpPr>
              <a:spLocks noChangeShapeType="1"/>
            </p:cNvSpPr>
            <p:nvPr/>
          </p:nvSpPr>
          <p:spPr bwMode="auto">
            <a:xfrm>
              <a:off x="1968" y="1440"/>
              <a:ext cx="0" cy="1584"/>
            </a:xfrm>
            <a:prstGeom prst="line">
              <a:avLst/>
            </a:prstGeom>
            <a:noFill/>
            <a:ln w="9525">
              <a:solidFill>
                <a:schemeClr val="tx1"/>
              </a:solidFill>
              <a:prstDash val="sysDot"/>
              <a:round/>
              <a:headEnd/>
              <a:tailEnd/>
            </a:ln>
          </p:spPr>
          <p:txBody>
            <a:bodyPr>
              <a:prstTxWarp prst="textNoShape">
                <a:avLst/>
              </a:prstTxWarp>
            </a:bodyPr>
            <a:lstStyle/>
            <a:p>
              <a:endParaRPr lang="en-US"/>
            </a:p>
          </p:txBody>
        </p:sp>
        <p:sp>
          <p:nvSpPr>
            <p:cNvPr id="194578" name="Line 57"/>
            <p:cNvSpPr>
              <a:spLocks noChangeShapeType="1"/>
            </p:cNvSpPr>
            <p:nvPr/>
          </p:nvSpPr>
          <p:spPr bwMode="auto">
            <a:xfrm>
              <a:off x="240" y="3024"/>
              <a:ext cx="523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grpSp>
          <p:nvGrpSpPr>
            <p:cNvPr id="194579" name="Group 58"/>
            <p:cNvGrpSpPr>
              <a:grpSpLocks/>
            </p:cNvGrpSpPr>
            <p:nvPr/>
          </p:nvGrpSpPr>
          <p:grpSpPr bwMode="auto">
            <a:xfrm>
              <a:off x="912" y="1424"/>
              <a:ext cx="2112" cy="1600"/>
              <a:chOff x="960" y="1296"/>
              <a:chExt cx="4080" cy="1600"/>
            </a:xfrm>
          </p:grpSpPr>
          <p:sp>
            <p:nvSpPr>
              <p:cNvPr id="194587" name="Freeform 59"/>
              <p:cNvSpPr>
                <a:spLocks/>
              </p:cNvSpPr>
              <p:nvPr/>
            </p:nvSpPr>
            <p:spPr bwMode="auto">
              <a:xfrm>
                <a:off x="960" y="1296"/>
                <a:ext cx="2064" cy="1600"/>
              </a:xfrm>
              <a:custGeom>
                <a:avLst/>
                <a:gdLst>
                  <a:gd name="T0" fmla="*/ 0 w 2496"/>
                  <a:gd name="T1" fmla="*/ 1600 h 1600"/>
                  <a:gd name="T2" fmla="*/ 445 w 2496"/>
                  <a:gd name="T3" fmla="*/ 1264 h 1600"/>
                  <a:gd name="T4" fmla="*/ 690 w 2496"/>
                  <a:gd name="T5" fmla="*/ 208 h 1600"/>
                  <a:gd name="T6" fmla="*/ 799 w 2496"/>
                  <a:gd name="T7" fmla="*/ 16 h 1600"/>
                  <a:gd name="T8" fmla="*/ 0 60000 65536"/>
                  <a:gd name="T9" fmla="*/ 0 60000 65536"/>
                  <a:gd name="T10" fmla="*/ 0 60000 65536"/>
                  <a:gd name="T11" fmla="*/ 0 60000 65536"/>
                  <a:gd name="T12" fmla="*/ 0 w 2496"/>
                  <a:gd name="T13" fmla="*/ 0 h 1600"/>
                  <a:gd name="T14" fmla="*/ 2496 w 2496"/>
                  <a:gd name="T15" fmla="*/ 1600 h 1600"/>
                </a:gdLst>
                <a:ahLst/>
                <a:cxnLst>
                  <a:cxn ang="T8">
                    <a:pos x="T0" y="T1"/>
                  </a:cxn>
                  <a:cxn ang="T9">
                    <a:pos x="T2" y="T3"/>
                  </a:cxn>
                  <a:cxn ang="T10">
                    <a:pos x="T4" y="T5"/>
                  </a:cxn>
                  <a:cxn ang="T11">
                    <a:pos x="T6" y="T7"/>
                  </a:cxn>
                </a:cxnLst>
                <a:rect l="T12" t="T13" r="T14" b="T15"/>
                <a:pathLst>
                  <a:path w="2496" h="1600">
                    <a:moveTo>
                      <a:pt x="0" y="1600"/>
                    </a:moveTo>
                    <a:cubicBezTo>
                      <a:pt x="516" y="1548"/>
                      <a:pt x="1032" y="1496"/>
                      <a:pt x="1392" y="1264"/>
                    </a:cubicBezTo>
                    <a:cubicBezTo>
                      <a:pt x="1752" y="1032"/>
                      <a:pt x="1976" y="416"/>
                      <a:pt x="2160" y="208"/>
                    </a:cubicBezTo>
                    <a:cubicBezTo>
                      <a:pt x="2344" y="0"/>
                      <a:pt x="2420" y="8"/>
                      <a:pt x="2496" y="16"/>
                    </a:cubicBezTo>
                  </a:path>
                </a:pathLst>
              </a:custGeom>
              <a:noFill/>
              <a:ln w="19050">
                <a:solidFill>
                  <a:schemeClr val="tx1"/>
                </a:solidFill>
                <a:round/>
                <a:headEnd/>
                <a:tailEnd/>
              </a:ln>
            </p:spPr>
            <p:txBody>
              <a:bodyPr>
                <a:prstTxWarp prst="textNoShape">
                  <a:avLst/>
                </a:prstTxWarp>
              </a:bodyPr>
              <a:lstStyle/>
              <a:p>
                <a:endParaRPr lang="en-US"/>
              </a:p>
            </p:txBody>
          </p:sp>
          <p:sp>
            <p:nvSpPr>
              <p:cNvPr id="194588" name="Freeform 60"/>
              <p:cNvSpPr>
                <a:spLocks/>
              </p:cNvSpPr>
              <p:nvPr/>
            </p:nvSpPr>
            <p:spPr bwMode="auto">
              <a:xfrm flipH="1">
                <a:off x="2976" y="1296"/>
                <a:ext cx="2064" cy="1600"/>
              </a:xfrm>
              <a:custGeom>
                <a:avLst/>
                <a:gdLst>
                  <a:gd name="T0" fmla="*/ 0 w 2496"/>
                  <a:gd name="T1" fmla="*/ 1600 h 1600"/>
                  <a:gd name="T2" fmla="*/ 445 w 2496"/>
                  <a:gd name="T3" fmla="*/ 1264 h 1600"/>
                  <a:gd name="T4" fmla="*/ 690 w 2496"/>
                  <a:gd name="T5" fmla="*/ 208 h 1600"/>
                  <a:gd name="T6" fmla="*/ 799 w 2496"/>
                  <a:gd name="T7" fmla="*/ 16 h 1600"/>
                  <a:gd name="T8" fmla="*/ 0 60000 65536"/>
                  <a:gd name="T9" fmla="*/ 0 60000 65536"/>
                  <a:gd name="T10" fmla="*/ 0 60000 65536"/>
                  <a:gd name="T11" fmla="*/ 0 60000 65536"/>
                  <a:gd name="T12" fmla="*/ 0 w 2496"/>
                  <a:gd name="T13" fmla="*/ 0 h 1600"/>
                  <a:gd name="T14" fmla="*/ 2496 w 2496"/>
                  <a:gd name="T15" fmla="*/ 1600 h 1600"/>
                </a:gdLst>
                <a:ahLst/>
                <a:cxnLst>
                  <a:cxn ang="T8">
                    <a:pos x="T0" y="T1"/>
                  </a:cxn>
                  <a:cxn ang="T9">
                    <a:pos x="T2" y="T3"/>
                  </a:cxn>
                  <a:cxn ang="T10">
                    <a:pos x="T4" y="T5"/>
                  </a:cxn>
                  <a:cxn ang="T11">
                    <a:pos x="T6" y="T7"/>
                  </a:cxn>
                </a:cxnLst>
                <a:rect l="T12" t="T13" r="T14" b="T15"/>
                <a:pathLst>
                  <a:path w="2496" h="1600">
                    <a:moveTo>
                      <a:pt x="0" y="1600"/>
                    </a:moveTo>
                    <a:cubicBezTo>
                      <a:pt x="516" y="1548"/>
                      <a:pt x="1032" y="1496"/>
                      <a:pt x="1392" y="1264"/>
                    </a:cubicBezTo>
                    <a:cubicBezTo>
                      <a:pt x="1752" y="1032"/>
                      <a:pt x="1976" y="416"/>
                      <a:pt x="2160" y="208"/>
                    </a:cubicBezTo>
                    <a:cubicBezTo>
                      <a:pt x="2344" y="0"/>
                      <a:pt x="2420" y="8"/>
                      <a:pt x="2496" y="16"/>
                    </a:cubicBezTo>
                  </a:path>
                </a:pathLst>
              </a:custGeom>
              <a:noFill/>
              <a:ln w="19050">
                <a:solidFill>
                  <a:schemeClr val="tx1"/>
                </a:solidFill>
                <a:round/>
                <a:headEnd/>
                <a:tailEnd/>
              </a:ln>
            </p:spPr>
            <p:txBody>
              <a:bodyPr>
                <a:prstTxWarp prst="textNoShape">
                  <a:avLst/>
                </a:prstTxWarp>
              </a:bodyPr>
              <a:lstStyle/>
              <a:p>
                <a:endParaRPr lang="en-US"/>
              </a:p>
            </p:txBody>
          </p:sp>
        </p:grpSp>
        <p:sp>
          <p:nvSpPr>
            <p:cNvPr id="194580" name="Rectangle 61"/>
            <p:cNvSpPr>
              <a:spLocks noChangeArrowheads="1"/>
            </p:cNvSpPr>
            <p:nvPr/>
          </p:nvSpPr>
          <p:spPr bwMode="auto">
            <a:xfrm>
              <a:off x="1920" y="2784"/>
              <a:ext cx="96" cy="480"/>
            </a:xfrm>
            <a:prstGeom prst="rect">
              <a:avLst/>
            </a:prstGeom>
            <a:solidFill>
              <a:srgbClr val="FF9933"/>
            </a:solidFill>
            <a:ln w="9525">
              <a:solidFill>
                <a:schemeClr val="tx1"/>
              </a:solidFill>
              <a:miter lim="800000"/>
              <a:headEnd/>
              <a:tailEnd/>
            </a:ln>
          </p:spPr>
          <p:txBody>
            <a:bodyPr wrap="none" anchor="ctr">
              <a:prstTxWarp prst="textNoShape">
                <a:avLst/>
              </a:prstTxWarp>
            </a:bodyPr>
            <a:lstStyle/>
            <a:p>
              <a:endParaRPr lang="en-US"/>
            </a:p>
          </p:txBody>
        </p:sp>
        <p:sp>
          <p:nvSpPr>
            <p:cNvPr id="194581" name="Rectangle 62"/>
            <p:cNvSpPr>
              <a:spLocks noChangeArrowheads="1"/>
            </p:cNvSpPr>
            <p:nvPr/>
          </p:nvSpPr>
          <p:spPr bwMode="auto">
            <a:xfrm>
              <a:off x="3600" y="2784"/>
              <a:ext cx="96" cy="480"/>
            </a:xfrm>
            <a:prstGeom prst="rect">
              <a:avLst/>
            </a:prstGeom>
            <a:solidFill>
              <a:srgbClr val="00FFFF"/>
            </a:solidFill>
            <a:ln w="9525">
              <a:solidFill>
                <a:schemeClr val="tx1"/>
              </a:solidFill>
              <a:miter lim="800000"/>
              <a:headEnd/>
              <a:tailEnd/>
            </a:ln>
          </p:spPr>
          <p:txBody>
            <a:bodyPr wrap="none" anchor="ctr">
              <a:prstTxWarp prst="textNoShape">
                <a:avLst/>
              </a:prstTxWarp>
            </a:bodyPr>
            <a:lstStyle/>
            <a:p>
              <a:endParaRPr lang="en-US"/>
            </a:p>
          </p:txBody>
        </p:sp>
        <p:sp>
          <p:nvSpPr>
            <p:cNvPr id="194582" name="Text Box 63"/>
            <p:cNvSpPr txBox="1">
              <a:spLocks noChangeArrowheads="1"/>
            </p:cNvSpPr>
            <p:nvPr/>
          </p:nvSpPr>
          <p:spPr bwMode="auto">
            <a:xfrm>
              <a:off x="1654" y="3264"/>
              <a:ext cx="316" cy="511"/>
            </a:xfrm>
            <a:prstGeom prst="rect">
              <a:avLst/>
            </a:prstGeom>
            <a:noFill/>
            <a:ln w="9525">
              <a:noFill/>
              <a:miter lim="800000"/>
              <a:headEnd/>
              <a:tailEnd/>
            </a:ln>
          </p:spPr>
          <p:txBody>
            <a:bodyPr wrap="none">
              <a:prstTxWarp prst="textNoShape">
                <a:avLst/>
              </a:prstTxWarp>
              <a:spAutoFit/>
            </a:bodyPr>
            <a:lstStyle/>
            <a:p>
              <a:pPr algn="l"/>
              <a:endParaRPr lang="en-US" sz="2400">
                <a:latin typeface="Times New Roman" charset="0"/>
              </a:endParaRPr>
            </a:p>
          </p:txBody>
        </p:sp>
        <p:sp>
          <p:nvSpPr>
            <p:cNvPr id="194583" name="Text Box 64"/>
            <p:cNvSpPr txBox="1">
              <a:spLocks noChangeArrowheads="1"/>
            </p:cNvSpPr>
            <p:nvPr/>
          </p:nvSpPr>
          <p:spPr bwMode="auto">
            <a:xfrm>
              <a:off x="3287" y="3264"/>
              <a:ext cx="316" cy="511"/>
            </a:xfrm>
            <a:prstGeom prst="rect">
              <a:avLst/>
            </a:prstGeom>
            <a:noFill/>
            <a:ln w="9525">
              <a:noFill/>
              <a:miter lim="800000"/>
              <a:headEnd/>
              <a:tailEnd/>
            </a:ln>
          </p:spPr>
          <p:txBody>
            <a:bodyPr wrap="none">
              <a:prstTxWarp prst="textNoShape">
                <a:avLst/>
              </a:prstTxWarp>
              <a:spAutoFit/>
            </a:bodyPr>
            <a:lstStyle/>
            <a:p>
              <a:pPr algn="l"/>
              <a:endParaRPr lang="en-US" sz="2400">
                <a:latin typeface="Times New Roman" charset="0"/>
              </a:endParaRPr>
            </a:p>
          </p:txBody>
        </p:sp>
        <p:grpSp>
          <p:nvGrpSpPr>
            <p:cNvPr id="194584" name="Group 65"/>
            <p:cNvGrpSpPr>
              <a:grpSpLocks/>
            </p:cNvGrpSpPr>
            <p:nvPr/>
          </p:nvGrpSpPr>
          <p:grpSpPr bwMode="auto">
            <a:xfrm>
              <a:off x="2592" y="1424"/>
              <a:ext cx="2112" cy="1600"/>
              <a:chOff x="960" y="1296"/>
              <a:chExt cx="4080" cy="1600"/>
            </a:xfrm>
          </p:grpSpPr>
          <p:sp>
            <p:nvSpPr>
              <p:cNvPr id="194585" name="Freeform 66"/>
              <p:cNvSpPr>
                <a:spLocks/>
              </p:cNvSpPr>
              <p:nvPr/>
            </p:nvSpPr>
            <p:spPr bwMode="auto">
              <a:xfrm>
                <a:off x="960" y="1296"/>
                <a:ext cx="2064" cy="1600"/>
              </a:xfrm>
              <a:custGeom>
                <a:avLst/>
                <a:gdLst>
                  <a:gd name="T0" fmla="*/ 0 w 2496"/>
                  <a:gd name="T1" fmla="*/ 1600 h 1600"/>
                  <a:gd name="T2" fmla="*/ 445 w 2496"/>
                  <a:gd name="T3" fmla="*/ 1264 h 1600"/>
                  <a:gd name="T4" fmla="*/ 690 w 2496"/>
                  <a:gd name="T5" fmla="*/ 208 h 1600"/>
                  <a:gd name="T6" fmla="*/ 799 w 2496"/>
                  <a:gd name="T7" fmla="*/ 16 h 1600"/>
                  <a:gd name="T8" fmla="*/ 0 60000 65536"/>
                  <a:gd name="T9" fmla="*/ 0 60000 65536"/>
                  <a:gd name="T10" fmla="*/ 0 60000 65536"/>
                  <a:gd name="T11" fmla="*/ 0 60000 65536"/>
                  <a:gd name="T12" fmla="*/ 0 w 2496"/>
                  <a:gd name="T13" fmla="*/ 0 h 1600"/>
                  <a:gd name="T14" fmla="*/ 2496 w 2496"/>
                  <a:gd name="T15" fmla="*/ 1600 h 1600"/>
                </a:gdLst>
                <a:ahLst/>
                <a:cxnLst>
                  <a:cxn ang="T8">
                    <a:pos x="T0" y="T1"/>
                  </a:cxn>
                  <a:cxn ang="T9">
                    <a:pos x="T2" y="T3"/>
                  </a:cxn>
                  <a:cxn ang="T10">
                    <a:pos x="T4" y="T5"/>
                  </a:cxn>
                  <a:cxn ang="T11">
                    <a:pos x="T6" y="T7"/>
                  </a:cxn>
                </a:cxnLst>
                <a:rect l="T12" t="T13" r="T14" b="T15"/>
                <a:pathLst>
                  <a:path w="2496" h="1600">
                    <a:moveTo>
                      <a:pt x="0" y="1600"/>
                    </a:moveTo>
                    <a:cubicBezTo>
                      <a:pt x="516" y="1548"/>
                      <a:pt x="1032" y="1496"/>
                      <a:pt x="1392" y="1264"/>
                    </a:cubicBezTo>
                    <a:cubicBezTo>
                      <a:pt x="1752" y="1032"/>
                      <a:pt x="1976" y="416"/>
                      <a:pt x="2160" y="208"/>
                    </a:cubicBezTo>
                    <a:cubicBezTo>
                      <a:pt x="2344" y="0"/>
                      <a:pt x="2420" y="8"/>
                      <a:pt x="2496" y="16"/>
                    </a:cubicBezTo>
                  </a:path>
                </a:pathLst>
              </a:custGeom>
              <a:noFill/>
              <a:ln w="19050">
                <a:solidFill>
                  <a:schemeClr val="tx1"/>
                </a:solidFill>
                <a:round/>
                <a:headEnd/>
                <a:tailEnd/>
              </a:ln>
            </p:spPr>
            <p:txBody>
              <a:bodyPr>
                <a:prstTxWarp prst="textNoShape">
                  <a:avLst/>
                </a:prstTxWarp>
              </a:bodyPr>
              <a:lstStyle/>
              <a:p>
                <a:endParaRPr lang="en-US"/>
              </a:p>
            </p:txBody>
          </p:sp>
          <p:sp>
            <p:nvSpPr>
              <p:cNvPr id="194586" name="Freeform 67"/>
              <p:cNvSpPr>
                <a:spLocks/>
              </p:cNvSpPr>
              <p:nvPr/>
            </p:nvSpPr>
            <p:spPr bwMode="auto">
              <a:xfrm flipH="1">
                <a:off x="2976" y="1296"/>
                <a:ext cx="2064" cy="1600"/>
              </a:xfrm>
              <a:custGeom>
                <a:avLst/>
                <a:gdLst>
                  <a:gd name="T0" fmla="*/ 0 w 2496"/>
                  <a:gd name="T1" fmla="*/ 1600 h 1600"/>
                  <a:gd name="T2" fmla="*/ 445 w 2496"/>
                  <a:gd name="T3" fmla="*/ 1264 h 1600"/>
                  <a:gd name="T4" fmla="*/ 690 w 2496"/>
                  <a:gd name="T5" fmla="*/ 208 h 1600"/>
                  <a:gd name="T6" fmla="*/ 799 w 2496"/>
                  <a:gd name="T7" fmla="*/ 16 h 1600"/>
                  <a:gd name="T8" fmla="*/ 0 60000 65536"/>
                  <a:gd name="T9" fmla="*/ 0 60000 65536"/>
                  <a:gd name="T10" fmla="*/ 0 60000 65536"/>
                  <a:gd name="T11" fmla="*/ 0 60000 65536"/>
                  <a:gd name="T12" fmla="*/ 0 w 2496"/>
                  <a:gd name="T13" fmla="*/ 0 h 1600"/>
                  <a:gd name="T14" fmla="*/ 2496 w 2496"/>
                  <a:gd name="T15" fmla="*/ 1600 h 1600"/>
                </a:gdLst>
                <a:ahLst/>
                <a:cxnLst>
                  <a:cxn ang="T8">
                    <a:pos x="T0" y="T1"/>
                  </a:cxn>
                  <a:cxn ang="T9">
                    <a:pos x="T2" y="T3"/>
                  </a:cxn>
                  <a:cxn ang="T10">
                    <a:pos x="T4" y="T5"/>
                  </a:cxn>
                  <a:cxn ang="T11">
                    <a:pos x="T6" y="T7"/>
                  </a:cxn>
                </a:cxnLst>
                <a:rect l="T12" t="T13" r="T14" b="T15"/>
                <a:pathLst>
                  <a:path w="2496" h="1600">
                    <a:moveTo>
                      <a:pt x="0" y="1600"/>
                    </a:moveTo>
                    <a:cubicBezTo>
                      <a:pt x="516" y="1548"/>
                      <a:pt x="1032" y="1496"/>
                      <a:pt x="1392" y="1264"/>
                    </a:cubicBezTo>
                    <a:cubicBezTo>
                      <a:pt x="1752" y="1032"/>
                      <a:pt x="1976" y="416"/>
                      <a:pt x="2160" y="208"/>
                    </a:cubicBezTo>
                    <a:cubicBezTo>
                      <a:pt x="2344" y="0"/>
                      <a:pt x="2420" y="8"/>
                      <a:pt x="2496" y="16"/>
                    </a:cubicBezTo>
                  </a:path>
                </a:pathLst>
              </a:custGeom>
              <a:noFill/>
              <a:ln w="19050">
                <a:solidFill>
                  <a:schemeClr val="tx1"/>
                </a:solidFill>
                <a:round/>
                <a:headEnd/>
                <a:tailEnd/>
              </a:ln>
            </p:spPr>
            <p:txBody>
              <a:bodyPr>
                <a:prstTxWarp prst="textNoShape">
                  <a:avLst/>
                </a:prstTxWarp>
              </a:bodyPr>
              <a:lstStyle/>
              <a:p>
                <a:endParaRPr lang="en-US"/>
              </a:p>
            </p:txBody>
          </p:sp>
        </p:grpSp>
      </p:grpSp>
      <p:sp>
        <p:nvSpPr>
          <p:cNvPr id="31" name="Text Box 26"/>
          <p:cNvSpPr txBox="1">
            <a:spLocks noChangeArrowheads="1"/>
          </p:cNvSpPr>
          <p:nvPr/>
        </p:nvSpPr>
        <p:spPr bwMode="auto">
          <a:xfrm>
            <a:off x="838200" y="3657600"/>
            <a:ext cx="3565048" cy="461665"/>
          </a:xfrm>
          <a:prstGeom prst="rect">
            <a:avLst/>
          </a:prstGeom>
          <a:noFill/>
          <a:ln w="9525">
            <a:noFill/>
            <a:miter lim="800000"/>
            <a:headEnd/>
            <a:tailEnd/>
          </a:ln>
        </p:spPr>
        <p:txBody>
          <a:bodyPr wrap="none">
            <a:prstTxWarp prst="textNoShape">
              <a:avLst/>
            </a:prstTxWarp>
            <a:spAutoFit/>
          </a:bodyPr>
          <a:lstStyle/>
          <a:p>
            <a:pPr algn="l"/>
            <a:r>
              <a:rPr lang="en-US" sz="2400" dirty="0">
                <a:latin typeface="Century Gothic"/>
                <a:cs typeface="Century Gothic"/>
              </a:rPr>
              <a:t>The null hypothesis (H</a:t>
            </a:r>
            <a:r>
              <a:rPr lang="en-US" sz="2400" baseline="-25000" dirty="0">
                <a:latin typeface="Century Gothic"/>
                <a:cs typeface="Century Gothic"/>
              </a:rPr>
              <a:t>0</a:t>
            </a:r>
            <a:r>
              <a:rPr lang="en-US" sz="2400" dirty="0">
                <a:latin typeface="Century Gothic"/>
                <a:cs typeface="Century Gothic"/>
              </a:rPr>
              <a:t>)</a:t>
            </a:r>
          </a:p>
        </p:txBody>
      </p:sp>
      <p:sp>
        <p:nvSpPr>
          <p:cNvPr id="32" name="Text Box 27"/>
          <p:cNvSpPr txBox="1">
            <a:spLocks noChangeArrowheads="1"/>
          </p:cNvSpPr>
          <p:nvPr/>
        </p:nvSpPr>
        <p:spPr bwMode="auto">
          <a:xfrm>
            <a:off x="4572000" y="3657600"/>
            <a:ext cx="4444496" cy="461665"/>
          </a:xfrm>
          <a:prstGeom prst="rect">
            <a:avLst/>
          </a:prstGeom>
          <a:noFill/>
          <a:ln w="9525">
            <a:noFill/>
            <a:miter lim="800000"/>
            <a:headEnd/>
            <a:tailEnd/>
          </a:ln>
        </p:spPr>
        <p:txBody>
          <a:bodyPr wrap="none">
            <a:prstTxWarp prst="textNoShape">
              <a:avLst/>
            </a:prstTxWarp>
            <a:spAutoFit/>
          </a:bodyPr>
          <a:lstStyle/>
          <a:p>
            <a:pPr algn="l"/>
            <a:r>
              <a:rPr lang="en-US" sz="2400" dirty="0">
                <a:latin typeface="Century Gothic"/>
                <a:cs typeface="Century Gothic"/>
              </a:rPr>
              <a:t>The alternate hypothesis (H</a:t>
            </a:r>
            <a:r>
              <a:rPr lang="en-US" sz="2400" baseline="-25000" dirty="0">
                <a:latin typeface="Century Gothic"/>
                <a:cs typeface="Century Gothic"/>
              </a:rPr>
              <a:t>1</a:t>
            </a:r>
            <a:r>
              <a:rPr lang="en-US" sz="2400" dirty="0">
                <a:latin typeface="Century Gothic"/>
                <a:cs typeface="Century Gothic"/>
              </a:rPr>
              <a:t>)</a:t>
            </a:r>
          </a:p>
        </p:txBody>
      </p:sp>
    </p:spTree>
    <p:extLst>
      <p:ext uri="{BB962C8B-B14F-4D97-AF65-F5344CB8AC3E}">
        <p14:creationId xmlns:p14="http://schemas.microsoft.com/office/powerpoint/2010/main" val="70118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0690"/>
                                        </p:tgtEl>
                                        <p:attrNameLst>
                                          <p:attrName>style.visibility</p:attrName>
                                        </p:attrNameLst>
                                      </p:cBhvr>
                                      <p:to>
                                        <p:strVal val="visible"/>
                                      </p:to>
                                    </p:set>
                                    <p:animEffect transition="in" filter="fade">
                                      <p:cBhvr>
                                        <p:cTn id="7" dur="1000"/>
                                        <p:tgtEl>
                                          <p:spTgt spid="1180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Line 2"/>
          <p:cNvSpPr>
            <a:spLocks noChangeShapeType="1"/>
          </p:cNvSpPr>
          <p:nvPr/>
        </p:nvSpPr>
        <p:spPr bwMode="auto">
          <a:xfrm>
            <a:off x="838200" y="3432175"/>
            <a:ext cx="3352800" cy="158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grpSp>
        <p:nvGrpSpPr>
          <p:cNvPr id="196611" name="Group 3"/>
          <p:cNvGrpSpPr>
            <a:grpSpLocks/>
          </p:cNvGrpSpPr>
          <p:nvPr/>
        </p:nvGrpSpPr>
        <p:grpSpPr bwMode="auto">
          <a:xfrm>
            <a:off x="838200" y="2133600"/>
            <a:ext cx="3429000" cy="1295400"/>
            <a:chOff x="960" y="1296"/>
            <a:chExt cx="4080" cy="1600"/>
          </a:xfrm>
        </p:grpSpPr>
        <p:sp>
          <p:nvSpPr>
            <p:cNvPr id="196638" name="Freeform 4"/>
            <p:cNvSpPr>
              <a:spLocks/>
            </p:cNvSpPr>
            <p:nvPr/>
          </p:nvSpPr>
          <p:spPr bwMode="auto">
            <a:xfrm>
              <a:off x="960" y="1296"/>
              <a:ext cx="2064" cy="1600"/>
            </a:xfrm>
            <a:custGeom>
              <a:avLst/>
              <a:gdLst>
                <a:gd name="T0" fmla="*/ 0 w 2496"/>
                <a:gd name="T1" fmla="*/ 1600 h 1600"/>
                <a:gd name="T2" fmla="*/ 445 w 2496"/>
                <a:gd name="T3" fmla="*/ 1264 h 1600"/>
                <a:gd name="T4" fmla="*/ 690 w 2496"/>
                <a:gd name="T5" fmla="*/ 208 h 1600"/>
                <a:gd name="T6" fmla="*/ 799 w 2496"/>
                <a:gd name="T7" fmla="*/ 16 h 1600"/>
                <a:gd name="T8" fmla="*/ 0 60000 65536"/>
                <a:gd name="T9" fmla="*/ 0 60000 65536"/>
                <a:gd name="T10" fmla="*/ 0 60000 65536"/>
                <a:gd name="T11" fmla="*/ 0 60000 65536"/>
                <a:gd name="T12" fmla="*/ 0 w 2496"/>
                <a:gd name="T13" fmla="*/ 0 h 1600"/>
                <a:gd name="T14" fmla="*/ 2496 w 2496"/>
                <a:gd name="T15" fmla="*/ 1600 h 1600"/>
              </a:gdLst>
              <a:ahLst/>
              <a:cxnLst>
                <a:cxn ang="T8">
                  <a:pos x="T0" y="T1"/>
                </a:cxn>
                <a:cxn ang="T9">
                  <a:pos x="T2" y="T3"/>
                </a:cxn>
                <a:cxn ang="T10">
                  <a:pos x="T4" y="T5"/>
                </a:cxn>
                <a:cxn ang="T11">
                  <a:pos x="T6" y="T7"/>
                </a:cxn>
              </a:cxnLst>
              <a:rect l="T12" t="T13" r="T14" b="T15"/>
              <a:pathLst>
                <a:path w="2496" h="1600">
                  <a:moveTo>
                    <a:pt x="0" y="1600"/>
                  </a:moveTo>
                  <a:cubicBezTo>
                    <a:pt x="516" y="1548"/>
                    <a:pt x="1032" y="1496"/>
                    <a:pt x="1392" y="1264"/>
                  </a:cubicBezTo>
                  <a:cubicBezTo>
                    <a:pt x="1752" y="1032"/>
                    <a:pt x="1976" y="416"/>
                    <a:pt x="2160" y="208"/>
                  </a:cubicBezTo>
                  <a:cubicBezTo>
                    <a:pt x="2344" y="0"/>
                    <a:pt x="2420" y="8"/>
                    <a:pt x="2496" y="16"/>
                  </a:cubicBezTo>
                </a:path>
              </a:pathLst>
            </a:custGeom>
            <a:noFill/>
            <a:ln w="19050">
              <a:solidFill>
                <a:schemeClr val="tx1"/>
              </a:solidFill>
              <a:round/>
              <a:headEnd/>
              <a:tailEnd/>
            </a:ln>
          </p:spPr>
          <p:txBody>
            <a:bodyPr>
              <a:prstTxWarp prst="textNoShape">
                <a:avLst/>
              </a:prstTxWarp>
            </a:bodyPr>
            <a:lstStyle/>
            <a:p>
              <a:endParaRPr lang="en-US"/>
            </a:p>
          </p:txBody>
        </p:sp>
        <p:sp>
          <p:nvSpPr>
            <p:cNvPr id="196639" name="Freeform 5"/>
            <p:cNvSpPr>
              <a:spLocks/>
            </p:cNvSpPr>
            <p:nvPr/>
          </p:nvSpPr>
          <p:spPr bwMode="auto">
            <a:xfrm flipH="1">
              <a:off x="2976" y="1296"/>
              <a:ext cx="2064" cy="1600"/>
            </a:xfrm>
            <a:custGeom>
              <a:avLst/>
              <a:gdLst>
                <a:gd name="T0" fmla="*/ 0 w 2496"/>
                <a:gd name="T1" fmla="*/ 1600 h 1600"/>
                <a:gd name="T2" fmla="*/ 445 w 2496"/>
                <a:gd name="T3" fmla="*/ 1264 h 1600"/>
                <a:gd name="T4" fmla="*/ 690 w 2496"/>
                <a:gd name="T5" fmla="*/ 208 h 1600"/>
                <a:gd name="T6" fmla="*/ 799 w 2496"/>
                <a:gd name="T7" fmla="*/ 16 h 1600"/>
                <a:gd name="T8" fmla="*/ 0 60000 65536"/>
                <a:gd name="T9" fmla="*/ 0 60000 65536"/>
                <a:gd name="T10" fmla="*/ 0 60000 65536"/>
                <a:gd name="T11" fmla="*/ 0 60000 65536"/>
                <a:gd name="T12" fmla="*/ 0 w 2496"/>
                <a:gd name="T13" fmla="*/ 0 h 1600"/>
                <a:gd name="T14" fmla="*/ 2496 w 2496"/>
                <a:gd name="T15" fmla="*/ 1600 h 1600"/>
              </a:gdLst>
              <a:ahLst/>
              <a:cxnLst>
                <a:cxn ang="T8">
                  <a:pos x="T0" y="T1"/>
                </a:cxn>
                <a:cxn ang="T9">
                  <a:pos x="T2" y="T3"/>
                </a:cxn>
                <a:cxn ang="T10">
                  <a:pos x="T4" y="T5"/>
                </a:cxn>
                <a:cxn ang="T11">
                  <a:pos x="T6" y="T7"/>
                </a:cxn>
              </a:cxnLst>
              <a:rect l="T12" t="T13" r="T14" b="T15"/>
              <a:pathLst>
                <a:path w="2496" h="1600">
                  <a:moveTo>
                    <a:pt x="0" y="1600"/>
                  </a:moveTo>
                  <a:cubicBezTo>
                    <a:pt x="516" y="1548"/>
                    <a:pt x="1032" y="1496"/>
                    <a:pt x="1392" y="1264"/>
                  </a:cubicBezTo>
                  <a:cubicBezTo>
                    <a:pt x="1752" y="1032"/>
                    <a:pt x="1976" y="416"/>
                    <a:pt x="2160" y="208"/>
                  </a:cubicBezTo>
                  <a:cubicBezTo>
                    <a:pt x="2344" y="0"/>
                    <a:pt x="2420" y="8"/>
                    <a:pt x="2496" y="16"/>
                  </a:cubicBezTo>
                </a:path>
              </a:pathLst>
            </a:custGeom>
            <a:noFill/>
            <a:ln w="19050">
              <a:solidFill>
                <a:schemeClr val="tx1"/>
              </a:solidFill>
              <a:round/>
              <a:headEnd/>
              <a:tailEnd/>
            </a:ln>
          </p:spPr>
          <p:txBody>
            <a:bodyPr>
              <a:prstTxWarp prst="textNoShape">
                <a:avLst/>
              </a:prstTxWarp>
            </a:bodyPr>
            <a:lstStyle/>
            <a:p>
              <a:endParaRPr lang="en-US"/>
            </a:p>
          </p:txBody>
        </p:sp>
      </p:grpSp>
      <p:sp>
        <p:nvSpPr>
          <p:cNvPr id="196612" name="Rectangle 6"/>
          <p:cNvSpPr>
            <a:spLocks noChangeArrowheads="1"/>
          </p:cNvSpPr>
          <p:nvPr/>
        </p:nvSpPr>
        <p:spPr bwMode="auto">
          <a:xfrm>
            <a:off x="1928813" y="3214688"/>
            <a:ext cx="61912" cy="434975"/>
          </a:xfrm>
          <a:prstGeom prst="rect">
            <a:avLst/>
          </a:prstGeom>
          <a:solidFill>
            <a:srgbClr val="FF9933"/>
          </a:solidFill>
          <a:ln w="9525">
            <a:solidFill>
              <a:schemeClr val="tx1"/>
            </a:solidFill>
            <a:miter lim="800000"/>
            <a:headEnd/>
            <a:tailEnd/>
          </a:ln>
        </p:spPr>
        <p:txBody>
          <a:bodyPr wrap="none" anchor="ctr">
            <a:prstTxWarp prst="textNoShape">
              <a:avLst/>
            </a:prstTxWarp>
          </a:bodyPr>
          <a:lstStyle/>
          <a:p>
            <a:endParaRPr lang="en-US"/>
          </a:p>
        </p:txBody>
      </p:sp>
      <p:sp>
        <p:nvSpPr>
          <p:cNvPr id="196613" name="Rectangle 7"/>
          <p:cNvSpPr>
            <a:spLocks noChangeArrowheads="1"/>
          </p:cNvSpPr>
          <p:nvPr/>
        </p:nvSpPr>
        <p:spPr bwMode="auto">
          <a:xfrm>
            <a:off x="2990850" y="3214688"/>
            <a:ext cx="61913" cy="434975"/>
          </a:xfrm>
          <a:prstGeom prst="rect">
            <a:avLst/>
          </a:prstGeom>
          <a:solidFill>
            <a:srgbClr val="00FFFF"/>
          </a:solidFill>
          <a:ln w="9525">
            <a:solidFill>
              <a:schemeClr val="tx1"/>
            </a:solidFill>
            <a:miter lim="800000"/>
            <a:headEnd/>
            <a:tailEnd/>
          </a:ln>
        </p:spPr>
        <p:txBody>
          <a:bodyPr wrap="none" anchor="ctr">
            <a:prstTxWarp prst="textNoShape">
              <a:avLst/>
            </a:prstTxWarp>
          </a:bodyPr>
          <a:lstStyle/>
          <a:p>
            <a:endParaRPr lang="en-US"/>
          </a:p>
        </p:txBody>
      </p:sp>
      <p:sp>
        <p:nvSpPr>
          <p:cNvPr id="196614" name="Text Box 8"/>
          <p:cNvSpPr txBox="1">
            <a:spLocks noChangeArrowheads="1"/>
          </p:cNvSpPr>
          <p:nvPr/>
        </p:nvSpPr>
        <p:spPr bwMode="auto">
          <a:xfrm>
            <a:off x="1744663" y="3651250"/>
            <a:ext cx="184150" cy="457200"/>
          </a:xfrm>
          <a:prstGeom prst="rect">
            <a:avLst/>
          </a:prstGeom>
          <a:noFill/>
          <a:ln w="9525">
            <a:noFill/>
            <a:miter lim="800000"/>
            <a:headEnd/>
            <a:tailEnd/>
          </a:ln>
        </p:spPr>
        <p:txBody>
          <a:bodyPr wrap="none">
            <a:prstTxWarp prst="textNoShape">
              <a:avLst/>
            </a:prstTxWarp>
            <a:spAutoFit/>
          </a:bodyPr>
          <a:lstStyle/>
          <a:p>
            <a:pPr algn="l"/>
            <a:endParaRPr lang="en-US" sz="2400">
              <a:latin typeface="Times New Roman" charset="0"/>
            </a:endParaRPr>
          </a:p>
        </p:txBody>
      </p:sp>
      <p:sp>
        <p:nvSpPr>
          <p:cNvPr id="196615" name="Text Box 9"/>
          <p:cNvSpPr txBox="1">
            <a:spLocks noChangeArrowheads="1"/>
          </p:cNvSpPr>
          <p:nvPr/>
        </p:nvSpPr>
        <p:spPr bwMode="auto">
          <a:xfrm>
            <a:off x="2790825" y="3649663"/>
            <a:ext cx="184150" cy="457200"/>
          </a:xfrm>
          <a:prstGeom prst="rect">
            <a:avLst/>
          </a:prstGeom>
          <a:noFill/>
          <a:ln w="9525">
            <a:noFill/>
            <a:miter lim="800000"/>
            <a:headEnd/>
            <a:tailEnd/>
          </a:ln>
        </p:spPr>
        <p:txBody>
          <a:bodyPr wrap="none">
            <a:prstTxWarp prst="textNoShape">
              <a:avLst/>
            </a:prstTxWarp>
            <a:spAutoFit/>
          </a:bodyPr>
          <a:lstStyle/>
          <a:p>
            <a:pPr algn="l"/>
            <a:endParaRPr lang="en-US" sz="2400">
              <a:latin typeface="Times New Roman" charset="0"/>
            </a:endParaRPr>
          </a:p>
        </p:txBody>
      </p:sp>
      <p:sp>
        <p:nvSpPr>
          <p:cNvPr id="196616" name="Line 10"/>
          <p:cNvSpPr>
            <a:spLocks noChangeShapeType="1"/>
          </p:cNvSpPr>
          <p:nvPr/>
        </p:nvSpPr>
        <p:spPr bwMode="auto">
          <a:xfrm>
            <a:off x="2514600" y="2133600"/>
            <a:ext cx="17463" cy="1298575"/>
          </a:xfrm>
          <a:prstGeom prst="line">
            <a:avLst/>
          </a:prstGeom>
          <a:noFill/>
          <a:ln w="9525">
            <a:solidFill>
              <a:schemeClr val="tx1"/>
            </a:solidFill>
            <a:prstDash val="sysDot"/>
            <a:round/>
            <a:headEnd/>
            <a:tailEnd/>
          </a:ln>
        </p:spPr>
        <p:txBody>
          <a:bodyPr>
            <a:prstTxWarp prst="textNoShape">
              <a:avLst/>
            </a:prstTxWarp>
          </a:bodyPr>
          <a:lstStyle/>
          <a:p>
            <a:endParaRPr lang="en-US"/>
          </a:p>
        </p:txBody>
      </p:sp>
      <p:grpSp>
        <p:nvGrpSpPr>
          <p:cNvPr id="196617" name="Group 11"/>
          <p:cNvGrpSpPr>
            <a:grpSpLocks/>
          </p:cNvGrpSpPr>
          <p:nvPr/>
        </p:nvGrpSpPr>
        <p:grpSpPr bwMode="auto">
          <a:xfrm>
            <a:off x="4876800" y="1981200"/>
            <a:ext cx="3048000" cy="2103438"/>
            <a:chOff x="240" y="1424"/>
            <a:chExt cx="5232" cy="2351"/>
          </a:xfrm>
        </p:grpSpPr>
        <p:sp>
          <p:nvSpPr>
            <p:cNvPr id="196625" name="Line 12"/>
            <p:cNvSpPr>
              <a:spLocks noChangeShapeType="1"/>
            </p:cNvSpPr>
            <p:nvPr/>
          </p:nvSpPr>
          <p:spPr bwMode="auto">
            <a:xfrm>
              <a:off x="3648" y="1440"/>
              <a:ext cx="0" cy="1584"/>
            </a:xfrm>
            <a:prstGeom prst="line">
              <a:avLst/>
            </a:prstGeom>
            <a:noFill/>
            <a:ln w="9525">
              <a:solidFill>
                <a:schemeClr val="tx1"/>
              </a:solidFill>
              <a:prstDash val="sysDot"/>
              <a:round/>
              <a:headEnd/>
              <a:tailEnd/>
            </a:ln>
          </p:spPr>
          <p:txBody>
            <a:bodyPr>
              <a:prstTxWarp prst="textNoShape">
                <a:avLst/>
              </a:prstTxWarp>
            </a:bodyPr>
            <a:lstStyle/>
            <a:p>
              <a:endParaRPr lang="en-US"/>
            </a:p>
          </p:txBody>
        </p:sp>
        <p:sp>
          <p:nvSpPr>
            <p:cNvPr id="196626" name="Line 13"/>
            <p:cNvSpPr>
              <a:spLocks noChangeShapeType="1"/>
            </p:cNvSpPr>
            <p:nvPr/>
          </p:nvSpPr>
          <p:spPr bwMode="auto">
            <a:xfrm>
              <a:off x="1968" y="1440"/>
              <a:ext cx="0" cy="1584"/>
            </a:xfrm>
            <a:prstGeom prst="line">
              <a:avLst/>
            </a:prstGeom>
            <a:noFill/>
            <a:ln w="9525">
              <a:solidFill>
                <a:schemeClr val="tx1"/>
              </a:solidFill>
              <a:prstDash val="sysDot"/>
              <a:round/>
              <a:headEnd/>
              <a:tailEnd/>
            </a:ln>
          </p:spPr>
          <p:txBody>
            <a:bodyPr>
              <a:prstTxWarp prst="textNoShape">
                <a:avLst/>
              </a:prstTxWarp>
            </a:bodyPr>
            <a:lstStyle/>
            <a:p>
              <a:endParaRPr lang="en-US"/>
            </a:p>
          </p:txBody>
        </p:sp>
        <p:sp>
          <p:nvSpPr>
            <p:cNvPr id="196627" name="Line 14"/>
            <p:cNvSpPr>
              <a:spLocks noChangeShapeType="1"/>
            </p:cNvSpPr>
            <p:nvPr/>
          </p:nvSpPr>
          <p:spPr bwMode="auto">
            <a:xfrm>
              <a:off x="240" y="3024"/>
              <a:ext cx="523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grpSp>
          <p:nvGrpSpPr>
            <p:cNvPr id="196628" name="Group 15"/>
            <p:cNvGrpSpPr>
              <a:grpSpLocks/>
            </p:cNvGrpSpPr>
            <p:nvPr/>
          </p:nvGrpSpPr>
          <p:grpSpPr bwMode="auto">
            <a:xfrm>
              <a:off x="912" y="1424"/>
              <a:ext cx="2112" cy="1600"/>
              <a:chOff x="960" y="1296"/>
              <a:chExt cx="4080" cy="1600"/>
            </a:xfrm>
          </p:grpSpPr>
          <p:sp>
            <p:nvSpPr>
              <p:cNvPr id="196636" name="Freeform 16"/>
              <p:cNvSpPr>
                <a:spLocks/>
              </p:cNvSpPr>
              <p:nvPr/>
            </p:nvSpPr>
            <p:spPr bwMode="auto">
              <a:xfrm>
                <a:off x="960" y="1296"/>
                <a:ext cx="2064" cy="1600"/>
              </a:xfrm>
              <a:custGeom>
                <a:avLst/>
                <a:gdLst>
                  <a:gd name="T0" fmla="*/ 0 w 2496"/>
                  <a:gd name="T1" fmla="*/ 1600 h 1600"/>
                  <a:gd name="T2" fmla="*/ 445 w 2496"/>
                  <a:gd name="T3" fmla="*/ 1264 h 1600"/>
                  <a:gd name="T4" fmla="*/ 690 w 2496"/>
                  <a:gd name="T5" fmla="*/ 208 h 1600"/>
                  <a:gd name="T6" fmla="*/ 799 w 2496"/>
                  <a:gd name="T7" fmla="*/ 16 h 1600"/>
                  <a:gd name="T8" fmla="*/ 0 60000 65536"/>
                  <a:gd name="T9" fmla="*/ 0 60000 65536"/>
                  <a:gd name="T10" fmla="*/ 0 60000 65536"/>
                  <a:gd name="T11" fmla="*/ 0 60000 65536"/>
                  <a:gd name="T12" fmla="*/ 0 w 2496"/>
                  <a:gd name="T13" fmla="*/ 0 h 1600"/>
                  <a:gd name="T14" fmla="*/ 2496 w 2496"/>
                  <a:gd name="T15" fmla="*/ 1600 h 1600"/>
                </a:gdLst>
                <a:ahLst/>
                <a:cxnLst>
                  <a:cxn ang="T8">
                    <a:pos x="T0" y="T1"/>
                  </a:cxn>
                  <a:cxn ang="T9">
                    <a:pos x="T2" y="T3"/>
                  </a:cxn>
                  <a:cxn ang="T10">
                    <a:pos x="T4" y="T5"/>
                  </a:cxn>
                  <a:cxn ang="T11">
                    <a:pos x="T6" y="T7"/>
                  </a:cxn>
                </a:cxnLst>
                <a:rect l="T12" t="T13" r="T14" b="T15"/>
                <a:pathLst>
                  <a:path w="2496" h="1600">
                    <a:moveTo>
                      <a:pt x="0" y="1600"/>
                    </a:moveTo>
                    <a:cubicBezTo>
                      <a:pt x="516" y="1548"/>
                      <a:pt x="1032" y="1496"/>
                      <a:pt x="1392" y="1264"/>
                    </a:cubicBezTo>
                    <a:cubicBezTo>
                      <a:pt x="1752" y="1032"/>
                      <a:pt x="1976" y="416"/>
                      <a:pt x="2160" y="208"/>
                    </a:cubicBezTo>
                    <a:cubicBezTo>
                      <a:pt x="2344" y="0"/>
                      <a:pt x="2420" y="8"/>
                      <a:pt x="2496" y="16"/>
                    </a:cubicBezTo>
                  </a:path>
                </a:pathLst>
              </a:custGeom>
              <a:noFill/>
              <a:ln w="19050">
                <a:solidFill>
                  <a:schemeClr val="tx1"/>
                </a:solidFill>
                <a:round/>
                <a:headEnd/>
                <a:tailEnd/>
              </a:ln>
            </p:spPr>
            <p:txBody>
              <a:bodyPr>
                <a:prstTxWarp prst="textNoShape">
                  <a:avLst/>
                </a:prstTxWarp>
              </a:bodyPr>
              <a:lstStyle/>
              <a:p>
                <a:endParaRPr lang="en-US"/>
              </a:p>
            </p:txBody>
          </p:sp>
          <p:sp>
            <p:nvSpPr>
              <p:cNvPr id="196637" name="Freeform 17"/>
              <p:cNvSpPr>
                <a:spLocks/>
              </p:cNvSpPr>
              <p:nvPr/>
            </p:nvSpPr>
            <p:spPr bwMode="auto">
              <a:xfrm flipH="1">
                <a:off x="2976" y="1296"/>
                <a:ext cx="2064" cy="1600"/>
              </a:xfrm>
              <a:custGeom>
                <a:avLst/>
                <a:gdLst>
                  <a:gd name="T0" fmla="*/ 0 w 2496"/>
                  <a:gd name="T1" fmla="*/ 1600 h 1600"/>
                  <a:gd name="T2" fmla="*/ 445 w 2496"/>
                  <a:gd name="T3" fmla="*/ 1264 h 1600"/>
                  <a:gd name="T4" fmla="*/ 690 w 2496"/>
                  <a:gd name="T5" fmla="*/ 208 h 1600"/>
                  <a:gd name="T6" fmla="*/ 799 w 2496"/>
                  <a:gd name="T7" fmla="*/ 16 h 1600"/>
                  <a:gd name="T8" fmla="*/ 0 60000 65536"/>
                  <a:gd name="T9" fmla="*/ 0 60000 65536"/>
                  <a:gd name="T10" fmla="*/ 0 60000 65536"/>
                  <a:gd name="T11" fmla="*/ 0 60000 65536"/>
                  <a:gd name="T12" fmla="*/ 0 w 2496"/>
                  <a:gd name="T13" fmla="*/ 0 h 1600"/>
                  <a:gd name="T14" fmla="*/ 2496 w 2496"/>
                  <a:gd name="T15" fmla="*/ 1600 h 1600"/>
                </a:gdLst>
                <a:ahLst/>
                <a:cxnLst>
                  <a:cxn ang="T8">
                    <a:pos x="T0" y="T1"/>
                  </a:cxn>
                  <a:cxn ang="T9">
                    <a:pos x="T2" y="T3"/>
                  </a:cxn>
                  <a:cxn ang="T10">
                    <a:pos x="T4" y="T5"/>
                  </a:cxn>
                  <a:cxn ang="T11">
                    <a:pos x="T6" y="T7"/>
                  </a:cxn>
                </a:cxnLst>
                <a:rect l="T12" t="T13" r="T14" b="T15"/>
                <a:pathLst>
                  <a:path w="2496" h="1600">
                    <a:moveTo>
                      <a:pt x="0" y="1600"/>
                    </a:moveTo>
                    <a:cubicBezTo>
                      <a:pt x="516" y="1548"/>
                      <a:pt x="1032" y="1496"/>
                      <a:pt x="1392" y="1264"/>
                    </a:cubicBezTo>
                    <a:cubicBezTo>
                      <a:pt x="1752" y="1032"/>
                      <a:pt x="1976" y="416"/>
                      <a:pt x="2160" y="208"/>
                    </a:cubicBezTo>
                    <a:cubicBezTo>
                      <a:pt x="2344" y="0"/>
                      <a:pt x="2420" y="8"/>
                      <a:pt x="2496" y="16"/>
                    </a:cubicBezTo>
                  </a:path>
                </a:pathLst>
              </a:custGeom>
              <a:noFill/>
              <a:ln w="19050">
                <a:solidFill>
                  <a:schemeClr val="tx1"/>
                </a:solidFill>
                <a:round/>
                <a:headEnd/>
                <a:tailEnd/>
              </a:ln>
            </p:spPr>
            <p:txBody>
              <a:bodyPr>
                <a:prstTxWarp prst="textNoShape">
                  <a:avLst/>
                </a:prstTxWarp>
              </a:bodyPr>
              <a:lstStyle/>
              <a:p>
                <a:endParaRPr lang="en-US"/>
              </a:p>
            </p:txBody>
          </p:sp>
        </p:grpSp>
        <p:sp>
          <p:nvSpPr>
            <p:cNvPr id="196629" name="Rectangle 18"/>
            <p:cNvSpPr>
              <a:spLocks noChangeArrowheads="1"/>
            </p:cNvSpPr>
            <p:nvPr/>
          </p:nvSpPr>
          <p:spPr bwMode="auto">
            <a:xfrm>
              <a:off x="1920" y="2784"/>
              <a:ext cx="96" cy="480"/>
            </a:xfrm>
            <a:prstGeom prst="rect">
              <a:avLst/>
            </a:prstGeom>
            <a:solidFill>
              <a:srgbClr val="FF9933"/>
            </a:solidFill>
            <a:ln w="9525">
              <a:solidFill>
                <a:schemeClr val="tx1"/>
              </a:solidFill>
              <a:miter lim="800000"/>
              <a:headEnd/>
              <a:tailEnd/>
            </a:ln>
          </p:spPr>
          <p:txBody>
            <a:bodyPr wrap="none" anchor="ctr">
              <a:prstTxWarp prst="textNoShape">
                <a:avLst/>
              </a:prstTxWarp>
            </a:bodyPr>
            <a:lstStyle/>
            <a:p>
              <a:endParaRPr lang="en-US"/>
            </a:p>
          </p:txBody>
        </p:sp>
        <p:sp>
          <p:nvSpPr>
            <p:cNvPr id="196630" name="Rectangle 19"/>
            <p:cNvSpPr>
              <a:spLocks noChangeArrowheads="1"/>
            </p:cNvSpPr>
            <p:nvPr/>
          </p:nvSpPr>
          <p:spPr bwMode="auto">
            <a:xfrm>
              <a:off x="3600" y="2784"/>
              <a:ext cx="96" cy="480"/>
            </a:xfrm>
            <a:prstGeom prst="rect">
              <a:avLst/>
            </a:prstGeom>
            <a:solidFill>
              <a:srgbClr val="00FFFF"/>
            </a:solidFill>
            <a:ln w="9525">
              <a:solidFill>
                <a:schemeClr val="tx1"/>
              </a:solidFill>
              <a:miter lim="800000"/>
              <a:headEnd/>
              <a:tailEnd/>
            </a:ln>
          </p:spPr>
          <p:txBody>
            <a:bodyPr wrap="none" anchor="ctr">
              <a:prstTxWarp prst="textNoShape">
                <a:avLst/>
              </a:prstTxWarp>
            </a:bodyPr>
            <a:lstStyle/>
            <a:p>
              <a:endParaRPr lang="en-US"/>
            </a:p>
          </p:txBody>
        </p:sp>
        <p:sp>
          <p:nvSpPr>
            <p:cNvPr id="196631" name="Text Box 20"/>
            <p:cNvSpPr txBox="1">
              <a:spLocks noChangeArrowheads="1"/>
            </p:cNvSpPr>
            <p:nvPr/>
          </p:nvSpPr>
          <p:spPr bwMode="auto">
            <a:xfrm>
              <a:off x="1654" y="3264"/>
              <a:ext cx="316" cy="511"/>
            </a:xfrm>
            <a:prstGeom prst="rect">
              <a:avLst/>
            </a:prstGeom>
            <a:noFill/>
            <a:ln w="9525">
              <a:noFill/>
              <a:miter lim="800000"/>
              <a:headEnd/>
              <a:tailEnd/>
            </a:ln>
          </p:spPr>
          <p:txBody>
            <a:bodyPr wrap="none">
              <a:prstTxWarp prst="textNoShape">
                <a:avLst/>
              </a:prstTxWarp>
              <a:spAutoFit/>
            </a:bodyPr>
            <a:lstStyle/>
            <a:p>
              <a:pPr algn="l"/>
              <a:endParaRPr lang="en-US" sz="2400">
                <a:latin typeface="Times New Roman" charset="0"/>
              </a:endParaRPr>
            </a:p>
          </p:txBody>
        </p:sp>
        <p:sp>
          <p:nvSpPr>
            <p:cNvPr id="196632" name="Text Box 21"/>
            <p:cNvSpPr txBox="1">
              <a:spLocks noChangeArrowheads="1"/>
            </p:cNvSpPr>
            <p:nvPr/>
          </p:nvSpPr>
          <p:spPr bwMode="auto">
            <a:xfrm>
              <a:off x="3287" y="3264"/>
              <a:ext cx="316" cy="511"/>
            </a:xfrm>
            <a:prstGeom prst="rect">
              <a:avLst/>
            </a:prstGeom>
            <a:noFill/>
            <a:ln w="9525">
              <a:noFill/>
              <a:miter lim="800000"/>
              <a:headEnd/>
              <a:tailEnd/>
            </a:ln>
          </p:spPr>
          <p:txBody>
            <a:bodyPr wrap="none">
              <a:prstTxWarp prst="textNoShape">
                <a:avLst/>
              </a:prstTxWarp>
              <a:spAutoFit/>
            </a:bodyPr>
            <a:lstStyle/>
            <a:p>
              <a:pPr algn="l"/>
              <a:endParaRPr lang="en-US" sz="2400">
                <a:latin typeface="Times New Roman" charset="0"/>
              </a:endParaRPr>
            </a:p>
          </p:txBody>
        </p:sp>
        <p:grpSp>
          <p:nvGrpSpPr>
            <p:cNvPr id="196633" name="Group 22"/>
            <p:cNvGrpSpPr>
              <a:grpSpLocks/>
            </p:cNvGrpSpPr>
            <p:nvPr/>
          </p:nvGrpSpPr>
          <p:grpSpPr bwMode="auto">
            <a:xfrm>
              <a:off x="2592" y="1424"/>
              <a:ext cx="2112" cy="1600"/>
              <a:chOff x="960" y="1296"/>
              <a:chExt cx="4080" cy="1600"/>
            </a:xfrm>
          </p:grpSpPr>
          <p:sp>
            <p:nvSpPr>
              <p:cNvPr id="196634" name="Freeform 23"/>
              <p:cNvSpPr>
                <a:spLocks/>
              </p:cNvSpPr>
              <p:nvPr/>
            </p:nvSpPr>
            <p:spPr bwMode="auto">
              <a:xfrm>
                <a:off x="960" y="1296"/>
                <a:ext cx="2064" cy="1600"/>
              </a:xfrm>
              <a:custGeom>
                <a:avLst/>
                <a:gdLst>
                  <a:gd name="T0" fmla="*/ 0 w 2496"/>
                  <a:gd name="T1" fmla="*/ 1600 h 1600"/>
                  <a:gd name="T2" fmla="*/ 445 w 2496"/>
                  <a:gd name="T3" fmla="*/ 1264 h 1600"/>
                  <a:gd name="T4" fmla="*/ 690 w 2496"/>
                  <a:gd name="T5" fmla="*/ 208 h 1600"/>
                  <a:gd name="T6" fmla="*/ 799 w 2496"/>
                  <a:gd name="T7" fmla="*/ 16 h 1600"/>
                  <a:gd name="T8" fmla="*/ 0 60000 65536"/>
                  <a:gd name="T9" fmla="*/ 0 60000 65536"/>
                  <a:gd name="T10" fmla="*/ 0 60000 65536"/>
                  <a:gd name="T11" fmla="*/ 0 60000 65536"/>
                  <a:gd name="T12" fmla="*/ 0 w 2496"/>
                  <a:gd name="T13" fmla="*/ 0 h 1600"/>
                  <a:gd name="T14" fmla="*/ 2496 w 2496"/>
                  <a:gd name="T15" fmla="*/ 1600 h 1600"/>
                </a:gdLst>
                <a:ahLst/>
                <a:cxnLst>
                  <a:cxn ang="T8">
                    <a:pos x="T0" y="T1"/>
                  </a:cxn>
                  <a:cxn ang="T9">
                    <a:pos x="T2" y="T3"/>
                  </a:cxn>
                  <a:cxn ang="T10">
                    <a:pos x="T4" y="T5"/>
                  </a:cxn>
                  <a:cxn ang="T11">
                    <a:pos x="T6" y="T7"/>
                  </a:cxn>
                </a:cxnLst>
                <a:rect l="T12" t="T13" r="T14" b="T15"/>
                <a:pathLst>
                  <a:path w="2496" h="1600">
                    <a:moveTo>
                      <a:pt x="0" y="1600"/>
                    </a:moveTo>
                    <a:cubicBezTo>
                      <a:pt x="516" y="1548"/>
                      <a:pt x="1032" y="1496"/>
                      <a:pt x="1392" y="1264"/>
                    </a:cubicBezTo>
                    <a:cubicBezTo>
                      <a:pt x="1752" y="1032"/>
                      <a:pt x="1976" y="416"/>
                      <a:pt x="2160" y="208"/>
                    </a:cubicBezTo>
                    <a:cubicBezTo>
                      <a:pt x="2344" y="0"/>
                      <a:pt x="2420" y="8"/>
                      <a:pt x="2496" y="16"/>
                    </a:cubicBezTo>
                  </a:path>
                </a:pathLst>
              </a:custGeom>
              <a:noFill/>
              <a:ln w="19050">
                <a:solidFill>
                  <a:schemeClr val="tx1"/>
                </a:solidFill>
                <a:round/>
                <a:headEnd/>
                <a:tailEnd/>
              </a:ln>
            </p:spPr>
            <p:txBody>
              <a:bodyPr>
                <a:prstTxWarp prst="textNoShape">
                  <a:avLst/>
                </a:prstTxWarp>
              </a:bodyPr>
              <a:lstStyle/>
              <a:p>
                <a:endParaRPr lang="en-US"/>
              </a:p>
            </p:txBody>
          </p:sp>
          <p:sp>
            <p:nvSpPr>
              <p:cNvPr id="196635" name="Freeform 24"/>
              <p:cNvSpPr>
                <a:spLocks/>
              </p:cNvSpPr>
              <p:nvPr/>
            </p:nvSpPr>
            <p:spPr bwMode="auto">
              <a:xfrm flipH="1">
                <a:off x="2976" y="1296"/>
                <a:ext cx="2064" cy="1600"/>
              </a:xfrm>
              <a:custGeom>
                <a:avLst/>
                <a:gdLst>
                  <a:gd name="T0" fmla="*/ 0 w 2496"/>
                  <a:gd name="T1" fmla="*/ 1600 h 1600"/>
                  <a:gd name="T2" fmla="*/ 445 w 2496"/>
                  <a:gd name="T3" fmla="*/ 1264 h 1600"/>
                  <a:gd name="T4" fmla="*/ 690 w 2496"/>
                  <a:gd name="T5" fmla="*/ 208 h 1600"/>
                  <a:gd name="T6" fmla="*/ 799 w 2496"/>
                  <a:gd name="T7" fmla="*/ 16 h 1600"/>
                  <a:gd name="T8" fmla="*/ 0 60000 65536"/>
                  <a:gd name="T9" fmla="*/ 0 60000 65536"/>
                  <a:gd name="T10" fmla="*/ 0 60000 65536"/>
                  <a:gd name="T11" fmla="*/ 0 60000 65536"/>
                  <a:gd name="T12" fmla="*/ 0 w 2496"/>
                  <a:gd name="T13" fmla="*/ 0 h 1600"/>
                  <a:gd name="T14" fmla="*/ 2496 w 2496"/>
                  <a:gd name="T15" fmla="*/ 1600 h 1600"/>
                </a:gdLst>
                <a:ahLst/>
                <a:cxnLst>
                  <a:cxn ang="T8">
                    <a:pos x="T0" y="T1"/>
                  </a:cxn>
                  <a:cxn ang="T9">
                    <a:pos x="T2" y="T3"/>
                  </a:cxn>
                  <a:cxn ang="T10">
                    <a:pos x="T4" y="T5"/>
                  </a:cxn>
                  <a:cxn ang="T11">
                    <a:pos x="T6" y="T7"/>
                  </a:cxn>
                </a:cxnLst>
                <a:rect l="T12" t="T13" r="T14" b="T15"/>
                <a:pathLst>
                  <a:path w="2496" h="1600">
                    <a:moveTo>
                      <a:pt x="0" y="1600"/>
                    </a:moveTo>
                    <a:cubicBezTo>
                      <a:pt x="516" y="1548"/>
                      <a:pt x="1032" y="1496"/>
                      <a:pt x="1392" y="1264"/>
                    </a:cubicBezTo>
                    <a:cubicBezTo>
                      <a:pt x="1752" y="1032"/>
                      <a:pt x="1976" y="416"/>
                      <a:pt x="2160" y="208"/>
                    </a:cubicBezTo>
                    <a:cubicBezTo>
                      <a:pt x="2344" y="0"/>
                      <a:pt x="2420" y="8"/>
                      <a:pt x="2496" y="16"/>
                    </a:cubicBezTo>
                  </a:path>
                </a:pathLst>
              </a:custGeom>
              <a:noFill/>
              <a:ln w="19050">
                <a:solidFill>
                  <a:schemeClr val="tx1"/>
                </a:solidFill>
                <a:round/>
                <a:headEnd/>
                <a:tailEnd/>
              </a:ln>
            </p:spPr>
            <p:txBody>
              <a:bodyPr>
                <a:prstTxWarp prst="textNoShape">
                  <a:avLst/>
                </a:prstTxWarp>
              </a:bodyPr>
              <a:lstStyle/>
              <a:p>
                <a:endParaRPr lang="en-US"/>
              </a:p>
            </p:txBody>
          </p:sp>
        </p:grpSp>
      </p:grpSp>
      <p:sp>
        <p:nvSpPr>
          <p:cNvPr id="196618" name="Rectangle 25"/>
          <p:cNvSpPr>
            <a:spLocks noGrp="1" noChangeArrowheads="1"/>
          </p:cNvSpPr>
          <p:nvPr>
            <p:ph type="title"/>
          </p:nvPr>
        </p:nvSpPr>
        <p:spPr>
          <a:xfrm>
            <a:off x="685800" y="762000"/>
            <a:ext cx="7772400" cy="1143000"/>
          </a:xfrm>
        </p:spPr>
        <p:txBody>
          <a:bodyPr/>
          <a:lstStyle/>
          <a:p>
            <a:r>
              <a:rPr lang="en-US" sz="3600">
                <a:ea typeface="ＭＳ Ｐゴシック" charset="-128"/>
                <a:cs typeface="ＭＳ Ｐゴシック" charset="-128"/>
              </a:rPr>
              <a:t>Significance testing</a:t>
            </a:r>
          </a:p>
        </p:txBody>
      </p:sp>
      <p:sp>
        <p:nvSpPr>
          <p:cNvPr id="196619" name="Text Box 26"/>
          <p:cNvSpPr txBox="1">
            <a:spLocks noChangeArrowheads="1"/>
          </p:cNvSpPr>
          <p:nvPr/>
        </p:nvSpPr>
        <p:spPr bwMode="auto">
          <a:xfrm>
            <a:off x="838200" y="3657600"/>
            <a:ext cx="3565048" cy="461665"/>
          </a:xfrm>
          <a:prstGeom prst="rect">
            <a:avLst/>
          </a:prstGeom>
          <a:noFill/>
          <a:ln w="9525">
            <a:noFill/>
            <a:miter lim="800000"/>
            <a:headEnd/>
            <a:tailEnd/>
          </a:ln>
        </p:spPr>
        <p:txBody>
          <a:bodyPr wrap="none">
            <a:prstTxWarp prst="textNoShape">
              <a:avLst/>
            </a:prstTxWarp>
            <a:spAutoFit/>
          </a:bodyPr>
          <a:lstStyle/>
          <a:p>
            <a:pPr algn="l"/>
            <a:r>
              <a:rPr lang="en-US" sz="2400" dirty="0">
                <a:latin typeface="Century Gothic"/>
                <a:cs typeface="Century Gothic"/>
              </a:rPr>
              <a:t>The null hypothesis (H</a:t>
            </a:r>
            <a:r>
              <a:rPr lang="en-US" sz="2400" baseline="-25000" dirty="0">
                <a:latin typeface="Century Gothic"/>
                <a:cs typeface="Century Gothic"/>
              </a:rPr>
              <a:t>0</a:t>
            </a:r>
            <a:r>
              <a:rPr lang="en-US" sz="2400" dirty="0">
                <a:latin typeface="Century Gothic"/>
                <a:cs typeface="Century Gothic"/>
              </a:rPr>
              <a:t>)</a:t>
            </a:r>
          </a:p>
        </p:txBody>
      </p:sp>
      <p:sp>
        <p:nvSpPr>
          <p:cNvPr id="196620" name="Text Box 27"/>
          <p:cNvSpPr txBox="1">
            <a:spLocks noChangeArrowheads="1"/>
          </p:cNvSpPr>
          <p:nvPr/>
        </p:nvSpPr>
        <p:spPr bwMode="auto">
          <a:xfrm>
            <a:off x="4572000" y="3657600"/>
            <a:ext cx="4676681" cy="461665"/>
          </a:xfrm>
          <a:prstGeom prst="rect">
            <a:avLst/>
          </a:prstGeom>
          <a:noFill/>
          <a:ln w="9525">
            <a:noFill/>
            <a:miter lim="800000"/>
            <a:headEnd/>
            <a:tailEnd/>
          </a:ln>
        </p:spPr>
        <p:txBody>
          <a:bodyPr wrap="none">
            <a:prstTxWarp prst="textNoShape">
              <a:avLst/>
            </a:prstTxWarp>
            <a:spAutoFit/>
          </a:bodyPr>
          <a:lstStyle/>
          <a:p>
            <a:pPr algn="l"/>
            <a:r>
              <a:rPr lang="en-US" sz="2400" dirty="0">
                <a:latin typeface="Century Gothic"/>
                <a:cs typeface="Century Gothic"/>
              </a:rPr>
              <a:t>The alternative hypothesis (H</a:t>
            </a:r>
            <a:r>
              <a:rPr lang="en-US" sz="2400" baseline="-25000" dirty="0">
                <a:latin typeface="Century Gothic"/>
                <a:cs typeface="Century Gothic"/>
              </a:rPr>
              <a:t>1</a:t>
            </a:r>
            <a:r>
              <a:rPr lang="en-US" sz="2400" dirty="0">
                <a:latin typeface="Century Gothic"/>
                <a:cs typeface="Century Gothic"/>
              </a:rPr>
              <a:t>)</a:t>
            </a:r>
          </a:p>
        </p:txBody>
      </p:sp>
      <p:sp>
        <p:nvSpPr>
          <p:cNvPr id="196621" name="Text Box 28"/>
          <p:cNvSpPr txBox="1">
            <a:spLocks noChangeArrowheads="1"/>
          </p:cNvSpPr>
          <p:nvPr/>
        </p:nvSpPr>
        <p:spPr bwMode="auto">
          <a:xfrm>
            <a:off x="381000" y="4321175"/>
            <a:ext cx="4114800" cy="1938992"/>
          </a:xfrm>
          <a:prstGeom prst="rect">
            <a:avLst/>
          </a:prstGeom>
          <a:noFill/>
          <a:ln w="9525">
            <a:noFill/>
            <a:miter lim="800000"/>
            <a:headEnd/>
            <a:tailEnd/>
          </a:ln>
        </p:spPr>
        <p:txBody>
          <a:bodyPr>
            <a:prstTxWarp prst="textNoShape">
              <a:avLst/>
            </a:prstTxWarp>
            <a:spAutoFit/>
          </a:bodyPr>
          <a:lstStyle/>
          <a:p>
            <a:pPr algn="l"/>
            <a:r>
              <a:rPr lang="en-US" sz="2000" dirty="0"/>
              <a:t>Statistical tests (e.g., a “</a:t>
            </a:r>
            <a:r>
              <a:rPr lang="en-US" sz="2000" dirty="0" err="1"/>
              <a:t>t</a:t>
            </a:r>
            <a:r>
              <a:rPr lang="en-US" sz="2000" dirty="0"/>
              <a:t>-test”) compute the </a:t>
            </a:r>
            <a:r>
              <a:rPr lang="en-US" sz="2000" u="sng" dirty="0"/>
              <a:t>probability</a:t>
            </a:r>
            <a:r>
              <a:rPr lang="en-US" sz="2000" dirty="0"/>
              <a:t> that we would observe this big of a difference between the groups if the H</a:t>
            </a:r>
            <a:r>
              <a:rPr lang="en-US" sz="2000" baseline="-25000" dirty="0"/>
              <a:t>0 </a:t>
            </a:r>
            <a:r>
              <a:rPr lang="en-US" sz="2000" dirty="0"/>
              <a:t>is true (just by chance).</a:t>
            </a:r>
          </a:p>
          <a:p>
            <a:pPr algn="r"/>
            <a:r>
              <a:rPr lang="en-US" sz="2000" dirty="0" err="1">
                <a:sym typeface="Wingdings" charset="2"/>
              </a:rPr>
              <a:t></a:t>
            </a:r>
            <a:r>
              <a:rPr lang="en-US" sz="2000" dirty="0">
                <a:sym typeface="Wingdings" charset="2"/>
              </a:rPr>
              <a:t> The ‘</a:t>
            </a:r>
            <a:r>
              <a:rPr lang="en-US" sz="2000" i="1" dirty="0" err="1">
                <a:sym typeface="Wingdings" charset="2"/>
              </a:rPr>
              <a:t>p</a:t>
            </a:r>
            <a:r>
              <a:rPr lang="en-US" sz="2000" dirty="0">
                <a:sym typeface="Wingdings" charset="2"/>
              </a:rPr>
              <a:t> value’</a:t>
            </a:r>
          </a:p>
        </p:txBody>
      </p:sp>
      <p:sp>
        <p:nvSpPr>
          <p:cNvPr id="196622" name="Text Box 29"/>
          <p:cNvSpPr txBox="1">
            <a:spLocks noChangeArrowheads="1"/>
          </p:cNvSpPr>
          <p:nvPr/>
        </p:nvSpPr>
        <p:spPr bwMode="auto">
          <a:xfrm>
            <a:off x="4724400" y="4327525"/>
            <a:ext cx="4114800" cy="1311275"/>
          </a:xfrm>
          <a:prstGeom prst="rect">
            <a:avLst/>
          </a:prstGeom>
          <a:noFill/>
          <a:ln w="9525">
            <a:noFill/>
            <a:miter lim="800000"/>
            <a:headEnd/>
            <a:tailEnd/>
          </a:ln>
        </p:spPr>
        <p:txBody>
          <a:bodyPr>
            <a:prstTxWarp prst="textNoShape">
              <a:avLst/>
            </a:prstTxWarp>
            <a:spAutoFit/>
          </a:bodyPr>
          <a:lstStyle/>
          <a:p>
            <a:pPr algn="l"/>
            <a:r>
              <a:rPr lang="en-US" sz="2000" dirty="0">
                <a:sym typeface="Wingdings" charset="2"/>
              </a:rPr>
              <a:t>If </a:t>
            </a:r>
            <a:r>
              <a:rPr lang="en-US" sz="2000" i="1" dirty="0" err="1">
                <a:sym typeface="Wingdings" charset="2"/>
              </a:rPr>
              <a:t>p</a:t>
            </a:r>
            <a:r>
              <a:rPr lang="en-US" sz="2000" dirty="0">
                <a:sym typeface="Wingdings" charset="2"/>
              </a:rPr>
              <a:t> is low enough (often </a:t>
            </a:r>
            <a:r>
              <a:rPr lang="en-US" sz="2000" i="1" dirty="0" err="1">
                <a:sym typeface="Wingdings" charset="2"/>
              </a:rPr>
              <a:t>p</a:t>
            </a:r>
            <a:r>
              <a:rPr lang="en-US" sz="2000" dirty="0">
                <a:sym typeface="Wingdings" charset="2"/>
              </a:rPr>
              <a:t>&lt;.05), we can reject </a:t>
            </a:r>
            <a:r>
              <a:rPr lang="en-US" sz="2000" dirty="0"/>
              <a:t>H</a:t>
            </a:r>
            <a:r>
              <a:rPr lang="en-US" sz="2000" baseline="-25000" dirty="0"/>
              <a:t>0</a:t>
            </a:r>
            <a:r>
              <a:rPr lang="en-US" sz="2000" dirty="0"/>
              <a:t> as unlikely and adopt instead the alternative hypothesis. </a:t>
            </a:r>
          </a:p>
        </p:txBody>
      </p:sp>
      <p:sp>
        <p:nvSpPr>
          <p:cNvPr id="196624" name="Rectangle 31"/>
          <p:cNvSpPr>
            <a:spLocks noChangeArrowheads="1"/>
          </p:cNvSpPr>
          <p:nvPr/>
        </p:nvSpPr>
        <p:spPr bwMode="auto">
          <a:xfrm>
            <a:off x="685800" y="76200"/>
            <a:ext cx="7772400" cy="1143000"/>
          </a:xfrm>
          <a:prstGeom prst="rect">
            <a:avLst/>
          </a:prstGeom>
          <a:noFill/>
          <a:ln w="9525">
            <a:noFill/>
            <a:miter lim="800000"/>
            <a:headEnd/>
            <a:tailEnd/>
          </a:ln>
        </p:spPr>
        <p:txBody>
          <a:bodyPr anchor="ctr">
            <a:prstTxWarp prst="textNoShape">
              <a:avLst/>
            </a:prstTxWarp>
          </a:bodyPr>
          <a:lstStyle/>
          <a:p>
            <a:r>
              <a:rPr lang="en-US" sz="4000">
                <a:solidFill>
                  <a:schemeClr val="tx2"/>
                </a:solidFill>
              </a:rPr>
              <a:t>Inferential Statistics</a:t>
            </a:r>
          </a:p>
        </p:txBody>
      </p:sp>
    </p:spTree>
    <p:extLst>
      <p:ext uri="{BB962C8B-B14F-4D97-AF65-F5344CB8AC3E}">
        <p14:creationId xmlns:p14="http://schemas.microsoft.com/office/powerpoint/2010/main" val="28164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658" name="Group 2"/>
          <p:cNvGrpSpPr>
            <a:grpSpLocks/>
          </p:cNvGrpSpPr>
          <p:nvPr/>
        </p:nvGrpSpPr>
        <p:grpSpPr bwMode="auto">
          <a:xfrm>
            <a:off x="1981200" y="1676400"/>
            <a:ext cx="5334000" cy="3124200"/>
            <a:chOff x="960" y="1296"/>
            <a:chExt cx="4080" cy="1600"/>
          </a:xfrm>
        </p:grpSpPr>
        <p:sp>
          <p:nvSpPr>
            <p:cNvPr id="198680" name="Freeform 3"/>
            <p:cNvSpPr>
              <a:spLocks/>
            </p:cNvSpPr>
            <p:nvPr/>
          </p:nvSpPr>
          <p:spPr bwMode="auto">
            <a:xfrm>
              <a:off x="960" y="1296"/>
              <a:ext cx="2064" cy="1600"/>
            </a:xfrm>
            <a:custGeom>
              <a:avLst/>
              <a:gdLst>
                <a:gd name="T0" fmla="*/ 0 w 2496"/>
                <a:gd name="T1" fmla="*/ 1600 h 1600"/>
                <a:gd name="T2" fmla="*/ 445 w 2496"/>
                <a:gd name="T3" fmla="*/ 1264 h 1600"/>
                <a:gd name="T4" fmla="*/ 690 w 2496"/>
                <a:gd name="T5" fmla="*/ 208 h 1600"/>
                <a:gd name="T6" fmla="*/ 799 w 2496"/>
                <a:gd name="T7" fmla="*/ 16 h 1600"/>
                <a:gd name="T8" fmla="*/ 0 60000 65536"/>
                <a:gd name="T9" fmla="*/ 0 60000 65536"/>
                <a:gd name="T10" fmla="*/ 0 60000 65536"/>
                <a:gd name="T11" fmla="*/ 0 60000 65536"/>
                <a:gd name="T12" fmla="*/ 0 w 2496"/>
                <a:gd name="T13" fmla="*/ 0 h 1600"/>
                <a:gd name="T14" fmla="*/ 2496 w 2496"/>
                <a:gd name="T15" fmla="*/ 1600 h 1600"/>
              </a:gdLst>
              <a:ahLst/>
              <a:cxnLst>
                <a:cxn ang="T8">
                  <a:pos x="T0" y="T1"/>
                </a:cxn>
                <a:cxn ang="T9">
                  <a:pos x="T2" y="T3"/>
                </a:cxn>
                <a:cxn ang="T10">
                  <a:pos x="T4" y="T5"/>
                </a:cxn>
                <a:cxn ang="T11">
                  <a:pos x="T6" y="T7"/>
                </a:cxn>
              </a:cxnLst>
              <a:rect l="T12" t="T13" r="T14" b="T15"/>
              <a:pathLst>
                <a:path w="2496" h="1600">
                  <a:moveTo>
                    <a:pt x="0" y="1600"/>
                  </a:moveTo>
                  <a:cubicBezTo>
                    <a:pt x="516" y="1548"/>
                    <a:pt x="1032" y="1496"/>
                    <a:pt x="1392" y="1264"/>
                  </a:cubicBezTo>
                  <a:cubicBezTo>
                    <a:pt x="1752" y="1032"/>
                    <a:pt x="1976" y="416"/>
                    <a:pt x="2160" y="208"/>
                  </a:cubicBezTo>
                  <a:cubicBezTo>
                    <a:pt x="2344" y="0"/>
                    <a:pt x="2420" y="8"/>
                    <a:pt x="2496" y="16"/>
                  </a:cubicBezTo>
                </a:path>
              </a:pathLst>
            </a:custGeom>
            <a:noFill/>
            <a:ln w="19050">
              <a:solidFill>
                <a:schemeClr val="tx1"/>
              </a:solidFill>
              <a:round/>
              <a:headEnd/>
              <a:tailEnd/>
            </a:ln>
          </p:spPr>
          <p:txBody>
            <a:bodyPr>
              <a:prstTxWarp prst="textNoShape">
                <a:avLst/>
              </a:prstTxWarp>
            </a:bodyPr>
            <a:lstStyle/>
            <a:p>
              <a:endParaRPr lang="en-US"/>
            </a:p>
          </p:txBody>
        </p:sp>
        <p:sp>
          <p:nvSpPr>
            <p:cNvPr id="198681" name="Freeform 4"/>
            <p:cNvSpPr>
              <a:spLocks/>
            </p:cNvSpPr>
            <p:nvPr/>
          </p:nvSpPr>
          <p:spPr bwMode="auto">
            <a:xfrm flipH="1">
              <a:off x="2976" y="1296"/>
              <a:ext cx="2064" cy="1600"/>
            </a:xfrm>
            <a:custGeom>
              <a:avLst/>
              <a:gdLst>
                <a:gd name="T0" fmla="*/ 0 w 2496"/>
                <a:gd name="T1" fmla="*/ 1600 h 1600"/>
                <a:gd name="T2" fmla="*/ 445 w 2496"/>
                <a:gd name="T3" fmla="*/ 1264 h 1600"/>
                <a:gd name="T4" fmla="*/ 690 w 2496"/>
                <a:gd name="T5" fmla="*/ 208 h 1600"/>
                <a:gd name="T6" fmla="*/ 799 w 2496"/>
                <a:gd name="T7" fmla="*/ 16 h 1600"/>
                <a:gd name="T8" fmla="*/ 0 60000 65536"/>
                <a:gd name="T9" fmla="*/ 0 60000 65536"/>
                <a:gd name="T10" fmla="*/ 0 60000 65536"/>
                <a:gd name="T11" fmla="*/ 0 60000 65536"/>
                <a:gd name="T12" fmla="*/ 0 w 2496"/>
                <a:gd name="T13" fmla="*/ 0 h 1600"/>
                <a:gd name="T14" fmla="*/ 2496 w 2496"/>
                <a:gd name="T15" fmla="*/ 1600 h 1600"/>
              </a:gdLst>
              <a:ahLst/>
              <a:cxnLst>
                <a:cxn ang="T8">
                  <a:pos x="T0" y="T1"/>
                </a:cxn>
                <a:cxn ang="T9">
                  <a:pos x="T2" y="T3"/>
                </a:cxn>
                <a:cxn ang="T10">
                  <a:pos x="T4" y="T5"/>
                </a:cxn>
                <a:cxn ang="T11">
                  <a:pos x="T6" y="T7"/>
                </a:cxn>
              </a:cxnLst>
              <a:rect l="T12" t="T13" r="T14" b="T15"/>
              <a:pathLst>
                <a:path w="2496" h="1600">
                  <a:moveTo>
                    <a:pt x="0" y="1600"/>
                  </a:moveTo>
                  <a:cubicBezTo>
                    <a:pt x="516" y="1548"/>
                    <a:pt x="1032" y="1496"/>
                    <a:pt x="1392" y="1264"/>
                  </a:cubicBezTo>
                  <a:cubicBezTo>
                    <a:pt x="1752" y="1032"/>
                    <a:pt x="1976" y="416"/>
                    <a:pt x="2160" y="208"/>
                  </a:cubicBezTo>
                  <a:cubicBezTo>
                    <a:pt x="2344" y="0"/>
                    <a:pt x="2420" y="8"/>
                    <a:pt x="2496" y="16"/>
                  </a:cubicBezTo>
                </a:path>
              </a:pathLst>
            </a:custGeom>
            <a:noFill/>
            <a:ln w="19050">
              <a:solidFill>
                <a:schemeClr val="tx1"/>
              </a:solidFill>
              <a:round/>
              <a:headEnd/>
              <a:tailEnd/>
            </a:ln>
          </p:spPr>
          <p:txBody>
            <a:bodyPr>
              <a:prstTxWarp prst="textNoShape">
                <a:avLst/>
              </a:prstTxWarp>
            </a:bodyPr>
            <a:lstStyle/>
            <a:p>
              <a:endParaRPr lang="en-US"/>
            </a:p>
          </p:txBody>
        </p:sp>
      </p:grpSp>
      <p:sp>
        <p:nvSpPr>
          <p:cNvPr id="198659" name="Line 5"/>
          <p:cNvSpPr>
            <a:spLocks noChangeShapeType="1"/>
          </p:cNvSpPr>
          <p:nvPr/>
        </p:nvSpPr>
        <p:spPr bwMode="auto">
          <a:xfrm>
            <a:off x="4648200" y="1752600"/>
            <a:ext cx="0" cy="3048000"/>
          </a:xfrm>
          <a:prstGeom prst="line">
            <a:avLst/>
          </a:prstGeom>
          <a:noFill/>
          <a:ln w="9525">
            <a:solidFill>
              <a:schemeClr val="tx1"/>
            </a:solidFill>
            <a:prstDash val="sysDot"/>
            <a:round/>
            <a:headEnd/>
            <a:tailEnd/>
          </a:ln>
        </p:spPr>
        <p:txBody>
          <a:bodyPr>
            <a:prstTxWarp prst="textNoShape">
              <a:avLst/>
            </a:prstTxWarp>
          </a:bodyPr>
          <a:lstStyle/>
          <a:p>
            <a:endParaRPr lang="en-US"/>
          </a:p>
        </p:txBody>
      </p:sp>
      <p:sp>
        <p:nvSpPr>
          <p:cNvPr id="198660" name="Line 6"/>
          <p:cNvSpPr>
            <a:spLocks noChangeShapeType="1"/>
          </p:cNvSpPr>
          <p:nvPr/>
        </p:nvSpPr>
        <p:spPr bwMode="auto">
          <a:xfrm>
            <a:off x="5562600" y="1738313"/>
            <a:ext cx="0" cy="2833687"/>
          </a:xfrm>
          <a:prstGeom prst="line">
            <a:avLst/>
          </a:prstGeom>
          <a:noFill/>
          <a:ln w="9525">
            <a:solidFill>
              <a:schemeClr val="tx1"/>
            </a:solidFill>
            <a:prstDash val="sysDot"/>
            <a:round/>
            <a:headEnd/>
            <a:tailEnd/>
          </a:ln>
        </p:spPr>
        <p:txBody>
          <a:bodyPr>
            <a:prstTxWarp prst="textNoShape">
              <a:avLst/>
            </a:prstTxWarp>
          </a:bodyPr>
          <a:lstStyle/>
          <a:p>
            <a:endParaRPr lang="en-US"/>
          </a:p>
        </p:txBody>
      </p:sp>
      <p:sp>
        <p:nvSpPr>
          <p:cNvPr id="198661" name="Line 7"/>
          <p:cNvSpPr>
            <a:spLocks noChangeShapeType="1"/>
          </p:cNvSpPr>
          <p:nvPr/>
        </p:nvSpPr>
        <p:spPr bwMode="auto">
          <a:xfrm>
            <a:off x="381000" y="4800600"/>
            <a:ext cx="876300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98662" name="Line 10"/>
          <p:cNvSpPr>
            <a:spLocks noChangeShapeType="1"/>
          </p:cNvSpPr>
          <p:nvPr/>
        </p:nvSpPr>
        <p:spPr bwMode="auto">
          <a:xfrm>
            <a:off x="381000" y="1447800"/>
            <a:ext cx="0" cy="3352800"/>
          </a:xfrm>
          <a:prstGeom prst="line">
            <a:avLst/>
          </a:prstGeom>
          <a:noFill/>
          <a:ln w="9525">
            <a:solidFill>
              <a:schemeClr val="tx1"/>
            </a:solidFill>
            <a:round/>
            <a:headEnd/>
            <a:tailEnd/>
          </a:ln>
        </p:spPr>
        <p:txBody>
          <a:bodyPr>
            <a:prstTxWarp prst="textNoShape">
              <a:avLst/>
            </a:prstTxWarp>
          </a:bodyPr>
          <a:lstStyle/>
          <a:p>
            <a:endParaRPr lang="en-US"/>
          </a:p>
        </p:txBody>
      </p:sp>
      <p:sp>
        <p:nvSpPr>
          <p:cNvPr id="198663" name="Text Box 11"/>
          <p:cNvSpPr txBox="1">
            <a:spLocks noChangeArrowheads="1"/>
          </p:cNvSpPr>
          <p:nvPr/>
        </p:nvSpPr>
        <p:spPr bwMode="auto">
          <a:xfrm>
            <a:off x="381000" y="5334000"/>
            <a:ext cx="8534400" cy="641350"/>
          </a:xfrm>
          <a:prstGeom prst="rect">
            <a:avLst/>
          </a:prstGeom>
          <a:noFill/>
          <a:ln w="9525">
            <a:noFill/>
            <a:miter lim="800000"/>
            <a:headEnd/>
            <a:tailEnd/>
          </a:ln>
        </p:spPr>
        <p:txBody>
          <a:bodyPr>
            <a:prstTxWarp prst="textNoShape">
              <a:avLst/>
            </a:prstTxWarp>
            <a:spAutoFit/>
          </a:bodyPr>
          <a:lstStyle/>
          <a:p>
            <a:pPr algn="l">
              <a:spcBef>
                <a:spcPct val="50000"/>
              </a:spcBef>
            </a:pPr>
            <a:r>
              <a:rPr lang="en-US" sz="1800"/>
              <a:t>0         10         20         30        40         50        60        70        80         90          100	</a:t>
            </a:r>
          </a:p>
        </p:txBody>
      </p:sp>
      <p:sp>
        <p:nvSpPr>
          <p:cNvPr id="198664" name="Text Box 12"/>
          <p:cNvSpPr txBox="1">
            <a:spLocks noChangeArrowheads="1"/>
          </p:cNvSpPr>
          <p:nvPr/>
        </p:nvSpPr>
        <p:spPr bwMode="auto">
          <a:xfrm>
            <a:off x="4191000" y="1219200"/>
            <a:ext cx="914400" cy="457200"/>
          </a:xfrm>
          <a:prstGeom prst="rect">
            <a:avLst/>
          </a:prstGeom>
          <a:noFill/>
          <a:ln w="9525">
            <a:noFill/>
            <a:prstDash val="sysDot"/>
            <a:miter lim="800000"/>
            <a:headEnd/>
            <a:tailEnd/>
          </a:ln>
        </p:spPr>
        <p:txBody>
          <a:bodyPr>
            <a:prstTxWarp prst="textNoShape">
              <a:avLst/>
            </a:prstTxWarp>
            <a:spAutoFit/>
          </a:bodyPr>
          <a:lstStyle/>
          <a:p>
            <a:pPr>
              <a:spcBef>
                <a:spcPct val="50000"/>
              </a:spcBef>
            </a:pPr>
            <a:r>
              <a:rPr lang="en-US" sz="2400"/>
              <a:t>52.0</a:t>
            </a:r>
          </a:p>
        </p:txBody>
      </p:sp>
      <p:sp>
        <p:nvSpPr>
          <p:cNvPr id="198665" name="Text Box 13"/>
          <p:cNvSpPr txBox="1">
            <a:spLocks noChangeArrowheads="1"/>
          </p:cNvSpPr>
          <p:nvPr/>
        </p:nvSpPr>
        <p:spPr bwMode="auto">
          <a:xfrm>
            <a:off x="5181600" y="1219200"/>
            <a:ext cx="990600" cy="457200"/>
          </a:xfrm>
          <a:prstGeom prst="rect">
            <a:avLst/>
          </a:prstGeom>
          <a:noFill/>
          <a:ln w="9525">
            <a:noFill/>
            <a:prstDash val="sysDot"/>
            <a:miter lim="800000"/>
            <a:headEnd/>
            <a:tailEnd/>
          </a:ln>
        </p:spPr>
        <p:txBody>
          <a:bodyPr>
            <a:prstTxWarp prst="textNoShape">
              <a:avLst/>
            </a:prstTxWarp>
            <a:spAutoFit/>
          </a:bodyPr>
          <a:lstStyle/>
          <a:p>
            <a:pPr>
              <a:spcBef>
                <a:spcPct val="50000"/>
              </a:spcBef>
            </a:pPr>
            <a:r>
              <a:rPr lang="en-US" sz="2400"/>
              <a:t>63.0</a:t>
            </a:r>
          </a:p>
        </p:txBody>
      </p:sp>
      <p:grpSp>
        <p:nvGrpSpPr>
          <p:cNvPr id="198666" name="Group 19"/>
          <p:cNvGrpSpPr>
            <a:grpSpLocks/>
          </p:cNvGrpSpPr>
          <p:nvPr/>
        </p:nvGrpSpPr>
        <p:grpSpPr bwMode="auto">
          <a:xfrm>
            <a:off x="2895600" y="1676400"/>
            <a:ext cx="5410200" cy="3124200"/>
            <a:chOff x="960" y="1296"/>
            <a:chExt cx="4080" cy="1600"/>
          </a:xfrm>
        </p:grpSpPr>
        <p:sp>
          <p:nvSpPr>
            <p:cNvPr id="198678" name="Freeform 20"/>
            <p:cNvSpPr>
              <a:spLocks/>
            </p:cNvSpPr>
            <p:nvPr/>
          </p:nvSpPr>
          <p:spPr bwMode="auto">
            <a:xfrm>
              <a:off x="960" y="1296"/>
              <a:ext cx="2064" cy="1600"/>
            </a:xfrm>
            <a:custGeom>
              <a:avLst/>
              <a:gdLst>
                <a:gd name="T0" fmla="*/ 0 w 2496"/>
                <a:gd name="T1" fmla="*/ 1600 h 1600"/>
                <a:gd name="T2" fmla="*/ 445 w 2496"/>
                <a:gd name="T3" fmla="*/ 1264 h 1600"/>
                <a:gd name="T4" fmla="*/ 690 w 2496"/>
                <a:gd name="T5" fmla="*/ 208 h 1600"/>
                <a:gd name="T6" fmla="*/ 799 w 2496"/>
                <a:gd name="T7" fmla="*/ 16 h 1600"/>
                <a:gd name="T8" fmla="*/ 0 60000 65536"/>
                <a:gd name="T9" fmla="*/ 0 60000 65536"/>
                <a:gd name="T10" fmla="*/ 0 60000 65536"/>
                <a:gd name="T11" fmla="*/ 0 60000 65536"/>
                <a:gd name="T12" fmla="*/ 0 w 2496"/>
                <a:gd name="T13" fmla="*/ 0 h 1600"/>
                <a:gd name="T14" fmla="*/ 2496 w 2496"/>
                <a:gd name="T15" fmla="*/ 1600 h 1600"/>
              </a:gdLst>
              <a:ahLst/>
              <a:cxnLst>
                <a:cxn ang="T8">
                  <a:pos x="T0" y="T1"/>
                </a:cxn>
                <a:cxn ang="T9">
                  <a:pos x="T2" y="T3"/>
                </a:cxn>
                <a:cxn ang="T10">
                  <a:pos x="T4" y="T5"/>
                </a:cxn>
                <a:cxn ang="T11">
                  <a:pos x="T6" y="T7"/>
                </a:cxn>
              </a:cxnLst>
              <a:rect l="T12" t="T13" r="T14" b="T15"/>
              <a:pathLst>
                <a:path w="2496" h="1600">
                  <a:moveTo>
                    <a:pt x="0" y="1600"/>
                  </a:moveTo>
                  <a:cubicBezTo>
                    <a:pt x="516" y="1548"/>
                    <a:pt x="1032" y="1496"/>
                    <a:pt x="1392" y="1264"/>
                  </a:cubicBezTo>
                  <a:cubicBezTo>
                    <a:pt x="1752" y="1032"/>
                    <a:pt x="1976" y="416"/>
                    <a:pt x="2160" y="208"/>
                  </a:cubicBezTo>
                  <a:cubicBezTo>
                    <a:pt x="2344" y="0"/>
                    <a:pt x="2420" y="8"/>
                    <a:pt x="2496" y="16"/>
                  </a:cubicBezTo>
                </a:path>
              </a:pathLst>
            </a:custGeom>
            <a:noFill/>
            <a:ln w="19050">
              <a:solidFill>
                <a:schemeClr val="tx1"/>
              </a:solidFill>
              <a:round/>
              <a:headEnd/>
              <a:tailEnd/>
            </a:ln>
          </p:spPr>
          <p:txBody>
            <a:bodyPr>
              <a:prstTxWarp prst="textNoShape">
                <a:avLst/>
              </a:prstTxWarp>
            </a:bodyPr>
            <a:lstStyle/>
            <a:p>
              <a:endParaRPr lang="en-US"/>
            </a:p>
          </p:txBody>
        </p:sp>
        <p:sp>
          <p:nvSpPr>
            <p:cNvPr id="198679" name="Freeform 21"/>
            <p:cNvSpPr>
              <a:spLocks/>
            </p:cNvSpPr>
            <p:nvPr/>
          </p:nvSpPr>
          <p:spPr bwMode="auto">
            <a:xfrm flipH="1">
              <a:off x="2976" y="1296"/>
              <a:ext cx="2064" cy="1600"/>
            </a:xfrm>
            <a:custGeom>
              <a:avLst/>
              <a:gdLst>
                <a:gd name="T0" fmla="*/ 0 w 2496"/>
                <a:gd name="T1" fmla="*/ 1600 h 1600"/>
                <a:gd name="T2" fmla="*/ 445 w 2496"/>
                <a:gd name="T3" fmla="*/ 1264 h 1600"/>
                <a:gd name="T4" fmla="*/ 690 w 2496"/>
                <a:gd name="T5" fmla="*/ 208 h 1600"/>
                <a:gd name="T6" fmla="*/ 799 w 2496"/>
                <a:gd name="T7" fmla="*/ 16 h 1600"/>
                <a:gd name="T8" fmla="*/ 0 60000 65536"/>
                <a:gd name="T9" fmla="*/ 0 60000 65536"/>
                <a:gd name="T10" fmla="*/ 0 60000 65536"/>
                <a:gd name="T11" fmla="*/ 0 60000 65536"/>
                <a:gd name="T12" fmla="*/ 0 w 2496"/>
                <a:gd name="T13" fmla="*/ 0 h 1600"/>
                <a:gd name="T14" fmla="*/ 2496 w 2496"/>
                <a:gd name="T15" fmla="*/ 1600 h 1600"/>
              </a:gdLst>
              <a:ahLst/>
              <a:cxnLst>
                <a:cxn ang="T8">
                  <a:pos x="T0" y="T1"/>
                </a:cxn>
                <a:cxn ang="T9">
                  <a:pos x="T2" y="T3"/>
                </a:cxn>
                <a:cxn ang="T10">
                  <a:pos x="T4" y="T5"/>
                </a:cxn>
                <a:cxn ang="T11">
                  <a:pos x="T6" y="T7"/>
                </a:cxn>
              </a:cxnLst>
              <a:rect l="T12" t="T13" r="T14" b="T15"/>
              <a:pathLst>
                <a:path w="2496" h="1600">
                  <a:moveTo>
                    <a:pt x="0" y="1600"/>
                  </a:moveTo>
                  <a:cubicBezTo>
                    <a:pt x="516" y="1548"/>
                    <a:pt x="1032" y="1496"/>
                    <a:pt x="1392" y="1264"/>
                  </a:cubicBezTo>
                  <a:cubicBezTo>
                    <a:pt x="1752" y="1032"/>
                    <a:pt x="1976" y="416"/>
                    <a:pt x="2160" y="208"/>
                  </a:cubicBezTo>
                  <a:cubicBezTo>
                    <a:pt x="2344" y="0"/>
                    <a:pt x="2420" y="8"/>
                    <a:pt x="2496" y="16"/>
                  </a:cubicBezTo>
                </a:path>
              </a:pathLst>
            </a:custGeom>
            <a:noFill/>
            <a:ln w="19050">
              <a:solidFill>
                <a:schemeClr val="tx1"/>
              </a:solidFill>
              <a:round/>
              <a:headEnd/>
              <a:tailEnd/>
            </a:ln>
          </p:spPr>
          <p:txBody>
            <a:bodyPr>
              <a:prstTxWarp prst="textNoShape">
                <a:avLst/>
              </a:prstTxWarp>
            </a:bodyPr>
            <a:lstStyle/>
            <a:p>
              <a:endParaRPr lang="en-US"/>
            </a:p>
          </p:txBody>
        </p:sp>
      </p:grpSp>
      <p:sp>
        <p:nvSpPr>
          <p:cNvPr id="198667" name="Text Box 22"/>
          <p:cNvSpPr txBox="1">
            <a:spLocks noChangeArrowheads="1"/>
          </p:cNvSpPr>
          <p:nvPr/>
        </p:nvSpPr>
        <p:spPr bwMode="auto">
          <a:xfrm>
            <a:off x="1676400" y="1889125"/>
            <a:ext cx="2362200" cy="457200"/>
          </a:xfrm>
          <a:prstGeom prst="rect">
            <a:avLst/>
          </a:prstGeom>
          <a:noFill/>
          <a:ln w="9525">
            <a:noFill/>
            <a:prstDash val="sysDot"/>
            <a:miter lim="800000"/>
            <a:headEnd/>
            <a:tailEnd/>
          </a:ln>
        </p:spPr>
        <p:txBody>
          <a:bodyPr>
            <a:prstTxWarp prst="textNoShape">
              <a:avLst/>
            </a:prstTxWarp>
            <a:spAutoFit/>
          </a:bodyPr>
          <a:lstStyle/>
          <a:p>
            <a:pPr>
              <a:spcBef>
                <a:spcPct val="50000"/>
              </a:spcBef>
            </a:pPr>
            <a:r>
              <a:rPr lang="en-US" sz="2400"/>
              <a:t>Laptop Users</a:t>
            </a:r>
          </a:p>
        </p:txBody>
      </p:sp>
      <p:sp>
        <p:nvSpPr>
          <p:cNvPr id="198668" name="Text Box 23"/>
          <p:cNvSpPr txBox="1">
            <a:spLocks noChangeArrowheads="1"/>
          </p:cNvSpPr>
          <p:nvPr/>
        </p:nvSpPr>
        <p:spPr bwMode="auto">
          <a:xfrm>
            <a:off x="5791200" y="1889125"/>
            <a:ext cx="3048000" cy="457200"/>
          </a:xfrm>
          <a:prstGeom prst="rect">
            <a:avLst/>
          </a:prstGeom>
          <a:noFill/>
          <a:ln w="9525">
            <a:noFill/>
            <a:prstDash val="sysDot"/>
            <a:miter lim="800000"/>
            <a:headEnd/>
            <a:tailEnd/>
          </a:ln>
        </p:spPr>
        <p:txBody>
          <a:bodyPr>
            <a:prstTxWarp prst="textNoShape">
              <a:avLst/>
            </a:prstTxWarp>
            <a:spAutoFit/>
          </a:bodyPr>
          <a:lstStyle/>
          <a:p>
            <a:pPr>
              <a:spcBef>
                <a:spcPct val="50000"/>
              </a:spcBef>
            </a:pPr>
            <a:r>
              <a:rPr lang="en-US" sz="2400"/>
              <a:t>Laptop Non-users</a:t>
            </a:r>
          </a:p>
        </p:txBody>
      </p:sp>
      <p:pic>
        <p:nvPicPr>
          <p:cNvPr id="198669" name="Picture 25" descr="notebook_mac"/>
          <p:cNvPicPr>
            <a:picLocks noChangeAspect="1" noChangeArrowheads="1"/>
          </p:cNvPicPr>
          <p:nvPr/>
        </p:nvPicPr>
        <p:blipFill>
          <a:blip r:embed="rId3"/>
          <a:srcRect/>
          <a:stretch>
            <a:fillRect/>
          </a:stretch>
        </p:blipFill>
        <p:spPr bwMode="auto">
          <a:xfrm>
            <a:off x="2438400" y="2362200"/>
            <a:ext cx="1219200" cy="1154113"/>
          </a:xfrm>
          <a:prstGeom prst="rect">
            <a:avLst/>
          </a:prstGeom>
          <a:noFill/>
          <a:ln w="9525">
            <a:noFill/>
            <a:miter lim="800000"/>
            <a:headEnd/>
            <a:tailEnd/>
          </a:ln>
        </p:spPr>
      </p:pic>
      <p:pic>
        <p:nvPicPr>
          <p:cNvPr id="198670" name="Picture 26" descr="notebook_mac"/>
          <p:cNvPicPr>
            <a:picLocks noChangeAspect="1" noChangeArrowheads="1"/>
          </p:cNvPicPr>
          <p:nvPr/>
        </p:nvPicPr>
        <p:blipFill>
          <a:blip r:embed="rId3"/>
          <a:srcRect/>
          <a:stretch>
            <a:fillRect/>
          </a:stretch>
        </p:blipFill>
        <p:spPr bwMode="auto">
          <a:xfrm>
            <a:off x="6705600" y="2362200"/>
            <a:ext cx="1219200" cy="1154113"/>
          </a:xfrm>
          <a:prstGeom prst="rect">
            <a:avLst/>
          </a:prstGeom>
          <a:noFill/>
          <a:ln w="9525">
            <a:noFill/>
            <a:miter lim="800000"/>
            <a:headEnd/>
            <a:tailEnd/>
          </a:ln>
        </p:spPr>
      </p:pic>
      <p:sp>
        <p:nvSpPr>
          <p:cNvPr id="198671" name="Text Box 27"/>
          <p:cNvSpPr txBox="1">
            <a:spLocks noChangeArrowheads="1"/>
          </p:cNvSpPr>
          <p:nvPr/>
        </p:nvSpPr>
        <p:spPr bwMode="auto">
          <a:xfrm>
            <a:off x="6934200" y="2286000"/>
            <a:ext cx="609600" cy="1189038"/>
          </a:xfrm>
          <a:prstGeom prst="rect">
            <a:avLst/>
          </a:prstGeom>
          <a:noFill/>
          <a:ln w="9525">
            <a:noFill/>
            <a:miter lim="800000"/>
            <a:headEnd/>
            <a:tailEnd/>
          </a:ln>
        </p:spPr>
        <p:txBody>
          <a:bodyPr>
            <a:prstTxWarp prst="textNoShape">
              <a:avLst/>
            </a:prstTxWarp>
            <a:spAutoFit/>
          </a:bodyPr>
          <a:lstStyle/>
          <a:p>
            <a:pPr algn="l">
              <a:spcBef>
                <a:spcPct val="50000"/>
              </a:spcBef>
            </a:pPr>
            <a:r>
              <a:rPr lang="en-US" sz="7200">
                <a:solidFill>
                  <a:srgbClr val="990000"/>
                </a:solidFill>
              </a:rPr>
              <a:t>X</a:t>
            </a:r>
          </a:p>
        </p:txBody>
      </p:sp>
      <p:sp>
        <p:nvSpPr>
          <p:cNvPr id="198672" name="Rectangle 28"/>
          <p:cNvSpPr>
            <a:spLocks noChangeArrowheads="1"/>
          </p:cNvSpPr>
          <p:nvPr/>
        </p:nvSpPr>
        <p:spPr bwMode="auto">
          <a:xfrm>
            <a:off x="5486400" y="4419600"/>
            <a:ext cx="152400" cy="762000"/>
          </a:xfrm>
          <a:prstGeom prst="rect">
            <a:avLst/>
          </a:prstGeom>
          <a:solidFill>
            <a:srgbClr val="00FFFF"/>
          </a:solidFill>
          <a:ln w="9525">
            <a:solidFill>
              <a:schemeClr val="tx1"/>
            </a:solidFill>
            <a:miter lim="800000"/>
            <a:headEnd/>
            <a:tailEnd/>
          </a:ln>
        </p:spPr>
        <p:txBody>
          <a:bodyPr wrap="none" anchor="ctr">
            <a:prstTxWarp prst="textNoShape">
              <a:avLst/>
            </a:prstTxWarp>
          </a:bodyPr>
          <a:lstStyle/>
          <a:p>
            <a:endParaRPr lang="en-US"/>
          </a:p>
        </p:txBody>
      </p:sp>
      <p:sp>
        <p:nvSpPr>
          <p:cNvPr id="198673" name="Rectangle 29"/>
          <p:cNvSpPr>
            <a:spLocks noChangeArrowheads="1"/>
          </p:cNvSpPr>
          <p:nvPr/>
        </p:nvSpPr>
        <p:spPr bwMode="auto">
          <a:xfrm>
            <a:off x="4572000" y="4419600"/>
            <a:ext cx="152400" cy="762000"/>
          </a:xfrm>
          <a:prstGeom prst="rect">
            <a:avLst/>
          </a:prstGeom>
          <a:solidFill>
            <a:srgbClr val="FF9933"/>
          </a:solidFill>
          <a:ln w="9525">
            <a:solidFill>
              <a:schemeClr val="tx1"/>
            </a:solidFill>
            <a:miter lim="800000"/>
            <a:headEnd/>
            <a:tailEnd/>
          </a:ln>
        </p:spPr>
        <p:txBody>
          <a:bodyPr wrap="none" anchor="ctr">
            <a:prstTxWarp prst="textNoShape">
              <a:avLst/>
            </a:prstTxWarp>
          </a:bodyPr>
          <a:lstStyle/>
          <a:p>
            <a:endParaRPr lang="en-US"/>
          </a:p>
        </p:txBody>
      </p:sp>
      <p:sp>
        <p:nvSpPr>
          <p:cNvPr id="198674" name="Text Box 30"/>
          <p:cNvSpPr txBox="1">
            <a:spLocks noChangeArrowheads="1"/>
          </p:cNvSpPr>
          <p:nvPr/>
        </p:nvSpPr>
        <p:spPr bwMode="auto">
          <a:xfrm rot="-5400000">
            <a:off x="-1250950" y="2630488"/>
            <a:ext cx="2867025" cy="3968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a:t>Mean Exam Score</a:t>
            </a:r>
          </a:p>
        </p:txBody>
      </p:sp>
      <p:sp>
        <p:nvSpPr>
          <p:cNvPr id="198675" name="Text Box 32"/>
          <p:cNvSpPr txBox="1">
            <a:spLocks noChangeArrowheads="1"/>
          </p:cNvSpPr>
          <p:nvPr/>
        </p:nvSpPr>
        <p:spPr bwMode="auto">
          <a:xfrm>
            <a:off x="1219200" y="152400"/>
            <a:ext cx="7315200" cy="1009650"/>
          </a:xfrm>
          <a:prstGeom prst="rect">
            <a:avLst/>
          </a:prstGeom>
          <a:noFill/>
          <a:ln w="9525">
            <a:noFill/>
            <a:prstDash val="sysDot"/>
            <a:miter lim="800000"/>
            <a:headEnd/>
            <a:tailEnd/>
          </a:ln>
        </p:spPr>
        <p:txBody>
          <a:bodyPr>
            <a:prstTxWarp prst="textNoShape">
              <a:avLst/>
            </a:prstTxWarp>
            <a:spAutoFit/>
          </a:bodyPr>
          <a:lstStyle/>
          <a:p>
            <a:pPr>
              <a:spcBef>
                <a:spcPct val="15000"/>
              </a:spcBef>
            </a:pPr>
            <a:r>
              <a:rPr lang="en-US" dirty="0"/>
              <a:t>Statistical result: </a:t>
            </a:r>
          </a:p>
          <a:p>
            <a:pPr>
              <a:spcBef>
                <a:spcPct val="15000"/>
              </a:spcBef>
            </a:pPr>
            <a:r>
              <a:rPr lang="en-US" dirty="0"/>
              <a:t>Groups </a:t>
            </a:r>
            <a:r>
              <a:rPr lang="en-US" u="sng" dirty="0"/>
              <a:t>are</a:t>
            </a:r>
            <a:r>
              <a:rPr lang="en-US" dirty="0"/>
              <a:t> different, </a:t>
            </a:r>
            <a:r>
              <a:rPr lang="en-US" i="1" dirty="0" err="1"/>
              <a:t>p</a:t>
            </a:r>
            <a:r>
              <a:rPr lang="en-US" dirty="0"/>
              <a:t>&lt;.05.</a:t>
            </a:r>
          </a:p>
        </p:txBody>
      </p:sp>
      <p:sp>
        <p:nvSpPr>
          <p:cNvPr id="198676" name="Rectangle 33"/>
          <p:cNvSpPr>
            <a:spLocks noChangeArrowheads="1"/>
          </p:cNvSpPr>
          <p:nvPr/>
        </p:nvSpPr>
        <p:spPr bwMode="auto">
          <a:xfrm>
            <a:off x="233363" y="6034088"/>
            <a:ext cx="8753475" cy="519112"/>
          </a:xfrm>
          <a:prstGeom prst="rect">
            <a:avLst/>
          </a:prstGeom>
          <a:noFill/>
          <a:ln w="38100">
            <a:noFill/>
            <a:miter lim="800000"/>
            <a:headEnd/>
            <a:tailEnd/>
          </a:ln>
        </p:spPr>
        <p:txBody>
          <a:bodyPr wrap="none">
            <a:prstTxWarp prst="textNoShape">
              <a:avLst/>
            </a:prstTxWarp>
            <a:spAutoFit/>
          </a:bodyPr>
          <a:lstStyle/>
          <a:p>
            <a:r>
              <a:rPr lang="en-US" dirty="0"/>
              <a:t>Conclusion: laptop use does influence test scores.</a:t>
            </a:r>
          </a:p>
        </p:txBody>
      </p:sp>
    </p:spTree>
    <p:extLst>
      <p:ext uri="{BB962C8B-B14F-4D97-AF65-F5344CB8AC3E}">
        <p14:creationId xmlns:p14="http://schemas.microsoft.com/office/powerpoint/2010/main" val="1154005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venir Book"/>
                <a:cs typeface="Avenir Book"/>
              </a:rPr>
              <a:t>Which test to use?</a:t>
            </a:r>
          </a:p>
        </p:txBody>
      </p:sp>
      <p:sp>
        <p:nvSpPr>
          <p:cNvPr id="3" name="Content Placeholder 2"/>
          <p:cNvSpPr>
            <a:spLocks noGrp="1"/>
          </p:cNvSpPr>
          <p:nvPr>
            <p:ph idx="1"/>
          </p:nvPr>
        </p:nvSpPr>
        <p:spPr/>
        <p:txBody>
          <a:bodyPr>
            <a:normAutofit/>
          </a:bodyPr>
          <a:lstStyle/>
          <a:p>
            <a:pPr marL="0" lvl="0" indent="0">
              <a:lnSpc>
                <a:spcPct val="110000"/>
              </a:lnSpc>
              <a:buNone/>
            </a:pPr>
            <a:r>
              <a:rPr lang="en-US" sz="2800" dirty="0">
                <a:latin typeface="Avenir Book"/>
                <a:cs typeface="Avenir Book"/>
              </a:rPr>
              <a:t>Taylor and </a:t>
            </a:r>
            <a:r>
              <a:rPr lang="en-US" sz="2800" dirty="0" err="1">
                <a:latin typeface="Avenir Book"/>
                <a:cs typeface="Avenir Book"/>
              </a:rPr>
              <a:t>Ste</a:t>
            </a:r>
            <a:r>
              <a:rPr lang="en-US" sz="2800" dirty="0">
                <a:latin typeface="Avenir Book"/>
                <a:cs typeface="Avenir Book"/>
              </a:rPr>
              <a:t>-Marie (2001) studied eating disorders in 41 Canadian female figure skaters. They compared the figure skaters’ data on the Eating Disorder Inventory to the means of known populations, including women with eating disorders. On average, the figure skaters were more similar to the population of women with eating disorders than to the population of women without eating disorders.</a:t>
            </a:r>
          </a:p>
          <a:p>
            <a:pPr marL="0" indent="0">
              <a:buNone/>
            </a:pPr>
            <a:endParaRPr lang="en-US" dirty="0">
              <a:latin typeface="Avenir Book"/>
              <a:cs typeface="Avenir Book"/>
            </a:endParaRPr>
          </a:p>
        </p:txBody>
      </p:sp>
    </p:spTree>
    <p:extLst>
      <p:ext uri="{BB962C8B-B14F-4D97-AF65-F5344CB8AC3E}">
        <p14:creationId xmlns:p14="http://schemas.microsoft.com/office/powerpoint/2010/main" val="4237799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0"/>
            <a:ext cx="9160933"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4690523" y="0"/>
            <a:ext cx="4910667" cy="3371503"/>
          </a:xfrm>
          <a:prstGeom prst="rect">
            <a:avLst/>
          </a:prstGeom>
        </p:spPr>
      </p:pic>
      <p:pic>
        <p:nvPicPr>
          <p:cNvPr id="12" name="Picture 11"/>
          <p:cNvPicPr>
            <a:picLocks noChangeAspect="1"/>
          </p:cNvPicPr>
          <p:nvPr/>
        </p:nvPicPr>
        <p:blipFill>
          <a:blip r:embed="rId3"/>
          <a:stretch>
            <a:fillRect/>
          </a:stretch>
        </p:blipFill>
        <p:spPr>
          <a:xfrm>
            <a:off x="0" y="0"/>
            <a:ext cx="3690112" cy="4064000"/>
          </a:xfrm>
          <a:prstGeom prst="rect">
            <a:avLst/>
          </a:prstGeom>
        </p:spPr>
      </p:pic>
      <p:pic>
        <p:nvPicPr>
          <p:cNvPr id="8" name="Picture 7"/>
          <p:cNvPicPr>
            <a:picLocks noChangeAspect="1"/>
          </p:cNvPicPr>
          <p:nvPr/>
        </p:nvPicPr>
        <p:blipFill>
          <a:blip r:embed="rId4"/>
          <a:stretch>
            <a:fillRect/>
          </a:stretch>
        </p:blipFill>
        <p:spPr>
          <a:xfrm>
            <a:off x="3589789" y="-6699"/>
            <a:ext cx="2665808" cy="3570051"/>
          </a:xfrm>
          <a:prstGeom prst="rect">
            <a:avLst/>
          </a:prstGeom>
        </p:spPr>
      </p:pic>
      <p:pic>
        <p:nvPicPr>
          <p:cNvPr id="11" name="Picture 10"/>
          <p:cNvPicPr>
            <a:picLocks noChangeAspect="1"/>
          </p:cNvPicPr>
          <p:nvPr/>
        </p:nvPicPr>
        <p:blipFill>
          <a:blip r:embed="rId5"/>
          <a:stretch>
            <a:fillRect/>
          </a:stretch>
        </p:blipFill>
        <p:spPr>
          <a:xfrm>
            <a:off x="2627026" y="3563353"/>
            <a:ext cx="3181109" cy="2385831"/>
          </a:xfrm>
          <a:prstGeom prst="rect">
            <a:avLst/>
          </a:prstGeom>
        </p:spPr>
      </p:pic>
      <p:pic>
        <p:nvPicPr>
          <p:cNvPr id="13" name="Picture 12"/>
          <p:cNvPicPr>
            <a:picLocks noChangeAspect="1"/>
          </p:cNvPicPr>
          <p:nvPr/>
        </p:nvPicPr>
        <p:blipFill>
          <a:blip r:embed="rId6"/>
          <a:stretch>
            <a:fillRect/>
          </a:stretch>
        </p:blipFill>
        <p:spPr>
          <a:xfrm>
            <a:off x="0" y="3563353"/>
            <a:ext cx="3081867" cy="3092140"/>
          </a:xfrm>
          <a:prstGeom prst="rect">
            <a:avLst/>
          </a:prstGeom>
        </p:spPr>
      </p:pic>
      <p:pic>
        <p:nvPicPr>
          <p:cNvPr id="10" name="Picture 9"/>
          <p:cNvPicPr>
            <a:picLocks noChangeAspect="1"/>
          </p:cNvPicPr>
          <p:nvPr/>
        </p:nvPicPr>
        <p:blipFill>
          <a:blip r:embed="rId7"/>
          <a:stretch>
            <a:fillRect/>
          </a:stretch>
        </p:blipFill>
        <p:spPr>
          <a:xfrm>
            <a:off x="5614507" y="3371502"/>
            <a:ext cx="3546426" cy="3283991"/>
          </a:xfrm>
          <a:prstGeom prst="rect">
            <a:avLst/>
          </a:prstGeom>
        </p:spPr>
      </p:pic>
    </p:spTree>
    <p:extLst>
      <p:ext uri="{BB962C8B-B14F-4D97-AF65-F5344CB8AC3E}">
        <p14:creationId xmlns:p14="http://schemas.microsoft.com/office/powerpoint/2010/main" val="919234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venir Book"/>
                <a:cs typeface="Avenir Book"/>
              </a:rPr>
              <a:t>Which test to use?</a:t>
            </a:r>
          </a:p>
        </p:txBody>
      </p:sp>
      <p:sp>
        <p:nvSpPr>
          <p:cNvPr id="3" name="Content Placeholder 2"/>
          <p:cNvSpPr>
            <a:spLocks noGrp="1"/>
          </p:cNvSpPr>
          <p:nvPr>
            <p:ph idx="1"/>
          </p:nvPr>
        </p:nvSpPr>
        <p:spPr/>
        <p:txBody>
          <a:bodyPr/>
          <a:lstStyle/>
          <a:p>
            <a:pPr marL="0" lvl="0" indent="0">
              <a:buNone/>
            </a:pPr>
            <a:r>
              <a:rPr lang="en-US" sz="2800" dirty="0">
                <a:latin typeface="Avenir Book"/>
                <a:cs typeface="Avenir Book"/>
              </a:rPr>
              <a:t>In an article title “A fair and Balanced Look at the News: What Affects Memory for Controversial Arguments,” Wiley (2005) found that people with a high level of previous knowledge about a given controversial topic (e.g., abortion, military intervention) had better average recall for arguments on both sides of that issue than did those with lower levels of knowledge.</a:t>
            </a:r>
          </a:p>
          <a:p>
            <a:pPr marL="0" indent="0">
              <a:buNone/>
            </a:pPr>
            <a:endParaRPr lang="en-US" dirty="0"/>
          </a:p>
        </p:txBody>
      </p:sp>
    </p:spTree>
    <p:extLst>
      <p:ext uri="{BB962C8B-B14F-4D97-AF65-F5344CB8AC3E}">
        <p14:creationId xmlns:p14="http://schemas.microsoft.com/office/powerpoint/2010/main" val="145257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venir Book"/>
                <a:cs typeface="Avenir Book"/>
              </a:rPr>
              <a:t>Which test to use?</a:t>
            </a:r>
          </a:p>
        </p:txBody>
      </p:sp>
      <p:sp>
        <p:nvSpPr>
          <p:cNvPr id="3" name="Content Placeholder 2"/>
          <p:cNvSpPr>
            <a:spLocks noGrp="1"/>
          </p:cNvSpPr>
          <p:nvPr>
            <p:ph idx="1"/>
          </p:nvPr>
        </p:nvSpPr>
        <p:spPr/>
        <p:txBody>
          <a:bodyPr>
            <a:normAutofit fontScale="85000" lnSpcReduction="10000"/>
          </a:bodyPr>
          <a:lstStyle/>
          <a:p>
            <a:pPr marL="0" lvl="0" indent="0">
              <a:lnSpc>
                <a:spcPct val="120000"/>
              </a:lnSpc>
              <a:buNone/>
            </a:pPr>
            <a:r>
              <a:rPr lang="en-US" dirty="0">
                <a:latin typeface="Avenir Book"/>
                <a:cs typeface="Avenir Book"/>
              </a:rPr>
              <a:t>Engle-Friedman and colleagues (2003) studied the effects of sleep deprivation. Fifty students were assigned to one night of sleep loss (students were required to call the laboratory every half-hour all night) and then one night of no sleep loss (normal sleep). The next day, students were offered a choice of math problems with differing levels of difficulty. Following sleep loss, students tended to choose less challenging problems.</a:t>
            </a:r>
          </a:p>
          <a:p>
            <a:pPr marL="0" indent="0">
              <a:buNone/>
            </a:pPr>
            <a:endParaRPr lang="en-US" dirty="0">
              <a:latin typeface="Avenir Book"/>
              <a:cs typeface="Avenir Book"/>
            </a:endParaRPr>
          </a:p>
        </p:txBody>
      </p:sp>
    </p:spTree>
    <p:extLst>
      <p:ext uri="{BB962C8B-B14F-4D97-AF65-F5344CB8AC3E}">
        <p14:creationId xmlns:p14="http://schemas.microsoft.com/office/powerpoint/2010/main" val="3527491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561247354"/>
              </p:ext>
            </p:extLst>
          </p:nvPr>
        </p:nvGraphicFramePr>
        <p:xfrm>
          <a:off x="457200" y="1100670"/>
          <a:ext cx="7975598" cy="5128809"/>
        </p:xfrm>
        <a:graphic>
          <a:graphicData uri="http://schemas.openxmlformats.org/drawingml/2006/table">
            <a:tbl>
              <a:tblPr firstRow="1" bandRow="1">
                <a:tableStyleId>{2D5ABB26-0587-4C30-8999-92F81FD0307C}</a:tableStyleId>
              </a:tblPr>
              <a:tblGrid>
                <a:gridCol w="1343530">
                  <a:extLst>
                    <a:ext uri="{9D8B030D-6E8A-4147-A177-3AD203B41FA5}">
                      <a16:colId xmlns:a16="http://schemas.microsoft.com/office/drawing/2014/main" val="20000"/>
                    </a:ext>
                  </a:extLst>
                </a:gridCol>
                <a:gridCol w="1971536">
                  <a:extLst>
                    <a:ext uri="{9D8B030D-6E8A-4147-A177-3AD203B41FA5}">
                      <a16:colId xmlns:a16="http://schemas.microsoft.com/office/drawing/2014/main" val="20001"/>
                    </a:ext>
                  </a:extLst>
                </a:gridCol>
                <a:gridCol w="2185346">
                  <a:extLst>
                    <a:ext uri="{9D8B030D-6E8A-4147-A177-3AD203B41FA5}">
                      <a16:colId xmlns:a16="http://schemas.microsoft.com/office/drawing/2014/main" val="20002"/>
                    </a:ext>
                  </a:extLst>
                </a:gridCol>
                <a:gridCol w="2475186">
                  <a:extLst>
                    <a:ext uri="{9D8B030D-6E8A-4147-A177-3AD203B41FA5}">
                      <a16:colId xmlns:a16="http://schemas.microsoft.com/office/drawing/2014/main" val="20003"/>
                    </a:ext>
                  </a:extLst>
                </a:gridCol>
              </a:tblGrid>
              <a:tr h="1107102">
                <a:tc rowSpan="4">
                  <a:txBody>
                    <a:bodyPr/>
                    <a:lstStyle/>
                    <a:p>
                      <a:pPr algn="l"/>
                      <a:r>
                        <a:rPr lang="en-US" sz="2800" b="0" dirty="0">
                          <a:latin typeface="Avenir Black"/>
                          <a:cs typeface="Avenir Black"/>
                        </a:rPr>
                        <a:t>     Independent</a:t>
                      </a:r>
                    </a:p>
                    <a:p>
                      <a:pPr algn="l"/>
                      <a:r>
                        <a:rPr lang="en-US" sz="2800" b="0" dirty="0">
                          <a:latin typeface="Avenir Black"/>
                          <a:cs typeface="Avenir Black"/>
                        </a:rPr>
                        <a:t>        Variable</a:t>
                      </a:r>
                    </a:p>
                  </a:txBody>
                  <a:tcPr vert="vert27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2800" b="0" dirty="0">
                          <a:latin typeface="Avenir Black"/>
                          <a:cs typeface="Avenir Black"/>
                        </a:rPr>
                        <a:t>                 Dependent Variable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857755">
                <a:tc vMerge="1">
                  <a:txBody>
                    <a:bodyPr/>
                    <a:lstStyle/>
                    <a:p>
                      <a:endParaRPr lang="en-US" dirty="0"/>
                    </a:p>
                  </a:txBody>
                  <a:tcPr/>
                </a:tc>
                <a:tc>
                  <a:txBody>
                    <a:bodyPr/>
                    <a:lstStyle/>
                    <a:p>
                      <a:pPr algn="ctr"/>
                      <a:endParaRPr lang="en-US" dirty="0">
                        <a:latin typeface="Avenir Book"/>
                        <a:cs typeface="Avenir Book"/>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solidFill>
                            <a:schemeClr val="tx2"/>
                          </a:solidFill>
                          <a:latin typeface="Avenir Black"/>
                          <a:cs typeface="Avenir Black"/>
                        </a:rPr>
                        <a:t>Continuous</a:t>
                      </a:r>
                      <a:r>
                        <a:rPr lang="en-US" sz="2200" baseline="0" dirty="0">
                          <a:solidFill>
                            <a:schemeClr val="tx2"/>
                          </a:solidFill>
                          <a:latin typeface="Avenir Black"/>
                          <a:cs typeface="Avenir Black"/>
                        </a:rPr>
                        <a:t> </a:t>
                      </a:r>
                      <a:endParaRPr lang="en-US" sz="2200" dirty="0">
                        <a:solidFill>
                          <a:schemeClr val="tx2"/>
                        </a:solidFill>
                        <a:latin typeface="Avenir Black"/>
                        <a:cs typeface="Avenir Black"/>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2200" dirty="0">
                          <a:solidFill>
                            <a:schemeClr val="accent2"/>
                          </a:solidFill>
                          <a:latin typeface="Avenir Black"/>
                          <a:cs typeface="Avenir Black"/>
                        </a:rPr>
                        <a:t>Categorical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1"/>
                  </a:ext>
                </a:extLst>
              </a:tr>
              <a:tr h="1581976">
                <a:tc vMerge="1">
                  <a:txBody>
                    <a:bodyPr/>
                    <a:lstStyle/>
                    <a:p>
                      <a:endParaRPr lang="en-US" dirty="0"/>
                    </a:p>
                  </a:txBody>
                  <a:tcPr/>
                </a:tc>
                <a:tc>
                  <a:txBody>
                    <a:bodyPr/>
                    <a:lstStyle/>
                    <a:p>
                      <a:pPr algn="ctr"/>
                      <a:r>
                        <a:rPr lang="en-US" sz="2200" dirty="0">
                          <a:solidFill>
                            <a:srgbClr val="1F497D"/>
                          </a:solidFill>
                          <a:latin typeface="Avenir Black"/>
                          <a:cs typeface="Avenir Black"/>
                        </a:rPr>
                        <a:t>Continuous</a:t>
                      </a:r>
                      <a:r>
                        <a:rPr lang="en-US" sz="2200" baseline="0" dirty="0">
                          <a:solidFill>
                            <a:srgbClr val="1F497D"/>
                          </a:solidFill>
                          <a:latin typeface="Avenir Black"/>
                          <a:cs typeface="Avenir Black"/>
                        </a:rPr>
                        <a:t> </a:t>
                      </a:r>
                      <a:endParaRPr lang="en-US" sz="2200" dirty="0">
                        <a:solidFill>
                          <a:srgbClr val="1F497D"/>
                        </a:solidFill>
                        <a:latin typeface="Avenir Black"/>
                        <a:cs typeface="Avenir Black"/>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spcAft>
                          <a:spcPts val="600"/>
                        </a:spcAft>
                      </a:pPr>
                      <a:endParaRPr lang="en-US" sz="2000" i="0" dirty="0">
                        <a:latin typeface="Avenir Book"/>
                        <a:cs typeface="Avenir Book"/>
                      </a:endParaRPr>
                    </a:p>
                    <a:p>
                      <a:pPr algn="ctr">
                        <a:spcAft>
                          <a:spcPts val="600"/>
                        </a:spcAft>
                      </a:pPr>
                      <a:r>
                        <a:rPr lang="en-US" sz="2000" b="0" i="0" dirty="0">
                          <a:latin typeface="Avenir Black"/>
                          <a:cs typeface="Avenir Black"/>
                        </a:rPr>
                        <a:t>correlation</a:t>
                      </a:r>
                    </a:p>
                    <a:p>
                      <a:pPr algn="ctr">
                        <a:spcAft>
                          <a:spcPts val="600"/>
                        </a:spcAft>
                      </a:pPr>
                      <a:r>
                        <a:rPr lang="en-US" sz="2000" i="0" dirty="0">
                          <a:solidFill>
                            <a:schemeClr val="bg1">
                              <a:lumMod val="50000"/>
                            </a:schemeClr>
                          </a:solidFill>
                          <a:latin typeface="Avenir Book"/>
                          <a:cs typeface="Avenir Book"/>
                        </a:rPr>
                        <a:t>regression</a:t>
                      </a:r>
                    </a:p>
                    <a:p>
                      <a:pPr algn="ctr"/>
                      <a:endParaRPr lang="en-US" sz="2000" dirty="0">
                        <a:latin typeface="Avenir Book"/>
                        <a:cs typeface="Avenir Book"/>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2000" i="0" dirty="0">
                          <a:solidFill>
                            <a:srgbClr val="7F7F7F"/>
                          </a:solidFill>
                          <a:latin typeface="Avenir Book"/>
                          <a:cs typeface="Avenir Book"/>
                        </a:rPr>
                        <a:t>logistic regression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1581976">
                <a:tc vMerge="1">
                  <a:txBody>
                    <a:bodyPr/>
                    <a:lstStyle/>
                    <a:p>
                      <a:endParaRPr lang="en-US" dirty="0"/>
                    </a:p>
                  </a:txBody>
                  <a:tcPr/>
                </a:tc>
                <a:tc>
                  <a:txBody>
                    <a:bodyPr/>
                    <a:lstStyle/>
                    <a:p>
                      <a:pPr algn="ctr"/>
                      <a:r>
                        <a:rPr lang="en-US" sz="2200" dirty="0">
                          <a:solidFill>
                            <a:srgbClr val="C0504D"/>
                          </a:solidFill>
                          <a:latin typeface="Avenir Black"/>
                          <a:cs typeface="Avenir Black"/>
                        </a:rPr>
                        <a:t>Categorical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spcAft>
                          <a:spcPts val="600"/>
                        </a:spcAft>
                      </a:pPr>
                      <a:r>
                        <a:rPr lang="en-US" sz="2000" i="1" dirty="0" err="1">
                          <a:latin typeface="Avenir Black"/>
                          <a:cs typeface="Avenir Black"/>
                        </a:rPr>
                        <a:t>z</a:t>
                      </a:r>
                      <a:r>
                        <a:rPr lang="en-US" sz="2000" i="1" dirty="0">
                          <a:latin typeface="Avenir Black"/>
                          <a:cs typeface="Avenir Black"/>
                        </a:rPr>
                        <a:t>-</a:t>
                      </a:r>
                      <a:r>
                        <a:rPr lang="en-US" sz="2000" i="0" dirty="0">
                          <a:latin typeface="Avenir Black"/>
                          <a:cs typeface="Avenir Black"/>
                        </a:rPr>
                        <a:t>Test</a:t>
                      </a:r>
                    </a:p>
                    <a:p>
                      <a:pPr algn="ctr">
                        <a:spcAft>
                          <a:spcPts val="600"/>
                        </a:spcAft>
                      </a:pPr>
                      <a:r>
                        <a:rPr lang="en-US" sz="2000" i="1" dirty="0" err="1">
                          <a:solidFill>
                            <a:srgbClr val="000000"/>
                          </a:solidFill>
                          <a:latin typeface="Avenir Black"/>
                          <a:cs typeface="Avenir Black"/>
                        </a:rPr>
                        <a:t>t</a:t>
                      </a:r>
                      <a:r>
                        <a:rPr lang="en-US" sz="2000" i="1" dirty="0">
                          <a:solidFill>
                            <a:srgbClr val="000000"/>
                          </a:solidFill>
                          <a:latin typeface="Avenir Black"/>
                          <a:cs typeface="Avenir Black"/>
                        </a:rPr>
                        <a:t>-</a:t>
                      </a:r>
                      <a:r>
                        <a:rPr lang="en-US" sz="2000" i="0" dirty="0">
                          <a:solidFill>
                            <a:srgbClr val="000000"/>
                          </a:solidFill>
                          <a:latin typeface="Avenir Black"/>
                          <a:cs typeface="Avenir Black"/>
                        </a:rPr>
                        <a:t>Test</a:t>
                      </a:r>
                    </a:p>
                    <a:p>
                      <a:pPr algn="ctr">
                        <a:spcAft>
                          <a:spcPts val="600"/>
                        </a:spcAft>
                      </a:pPr>
                      <a:r>
                        <a:rPr lang="en-US" sz="2000" i="0" dirty="0">
                          <a:solidFill>
                            <a:srgbClr val="7F7F7F"/>
                          </a:solidFill>
                          <a:latin typeface="Avenir Book"/>
                          <a:cs typeface="Avenir Book"/>
                        </a:rPr>
                        <a:t>ANOVA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2"/>
                    </a:solidFill>
                  </a:tcPr>
                </a:tc>
                <a:tc>
                  <a:txBody>
                    <a:bodyPr/>
                    <a:lstStyle/>
                    <a:p>
                      <a:pPr algn="ctr">
                        <a:spcAft>
                          <a:spcPts val="600"/>
                        </a:spcAft>
                      </a:pPr>
                      <a:r>
                        <a:rPr lang="en-US" sz="2000" i="0" dirty="0">
                          <a:solidFill>
                            <a:srgbClr val="7F7F7F"/>
                          </a:solidFill>
                          <a:latin typeface="Avenir Book"/>
                          <a:cs typeface="Avenir Book"/>
                        </a:rPr>
                        <a:t>chi-square</a:t>
                      </a:r>
                    </a:p>
                    <a:p>
                      <a:pPr algn="ctr">
                        <a:spcAft>
                          <a:spcPts val="600"/>
                        </a:spcAft>
                      </a:pPr>
                      <a:r>
                        <a:rPr lang="en-US" sz="2000" i="0" dirty="0">
                          <a:solidFill>
                            <a:srgbClr val="7F7F7F"/>
                          </a:solidFill>
                          <a:latin typeface="Avenir Book"/>
                          <a:cs typeface="Avenir Book"/>
                        </a:rPr>
                        <a:t>binomial</a:t>
                      </a:r>
                      <a:r>
                        <a:rPr lang="en-US" sz="2000" i="0" baseline="0" dirty="0">
                          <a:solidFill>
                            <a:srgbClr val="7F7F7F"/>
                          </a:solidFill>
                          <a:latin typeface="Avenir Book"/>
                          <a:cs typeface="Avenir Book"/>
                        </a:rPr>
                        <a:t> test</a:t>
                      </a:r>
                      <a:endParaRPr lang="en-US" sz="2000" i="0" dirty="0">
                        <a:solidFill>
                          <a:srgbClr val="7F7F7F"/>
                        </a:solidFill>
                        <a:latin typeface="Avenir Book"/>
                        <a:cs typeface="Avenir Book"/>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D9F1"/>
                    </a:solidFill>
                  </a:tcPr>
                </a:tc>
                <a:extLst>
                  <a:ext uri="{0D108BD9-81ED-4DB2-BD59-A6C34878D82A}">
                    <a16:rowId xmlns:a16="http://schemas.microsoft.com/office/drawing/2014/main" val="10003"/>
                  </a:ext>
                </a:extLst>
              </a:tr>
            </a:tbl>
          </a:graphicData>
        </a:graphic>
      </p:graphicFrame>
      <p:sp>
        <p:nvSpPr>
          <p:cNvPr id="6" name="Title 1"/>
          <p:cNvSpPr txBox="1">
            <a:spLocks/>
          </p:cNvSpPr>
          <p:nvPr/>
        </p:nvSpPr>
        <p:spPr>
          <a:xfrm>
            <a:off x="684309" y="274422"/>
            <a:ext cx="7799294" cy="673843"/>
          </a:xfrm>
          <a:prstGeom prst="rect">
            <a:avLst/>
          </a:prstGeom>
        </p:spPr>
        <p:txBody>
          <a:bodyPr vert="horz" lIns="91440" tIns="45720" rIns="91440" bIns="45720" rtlCol="0" anchor="ctr">
            <a:normAutofit fontScale="97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100" normalizeH="0" baseline="0" noProof="0" dirty="0">
                <a:ln>
                  <a:noFill/>
                </a:ln>
                <a:solidFill>
                  <a:schemeClr val="tx2"/>
                </a:solidFill>
                <a:effectLst/>
                <a:uLnTx/>
                <a:uFillTx/>
                <a:latin typeface="Avenir Black"/>
                <a:ea typeface="+mj-ea"/>
                <a:cs typeface="Avenir Black"/>
              </a:rPr>
              <a:t>Which statistical</a:t>
            </a:r>
            <a:r>
              <a:rPr kumimoji="0" lang="en-US" sz="4000" b="0" i="0" u="none" strike="noStrike" kern="1200" cap="none" spc="-100" normalizeH="0" noProof="0" dirty="0">
                <a:ln>
                  <a:noFill/>
                </a:ln>
                <a:solidFill>
                  <a:schemeClr val="tx2"/>
                </a:solidFill>
                <a:effectLst/>
                <a:uLnTx/>
                <a:uFillTx/>
                <a:latin typeface="Avenir Black"/>
                <a:ea typeface="+mj-ea"/>
                <a:cs typeface="Avenir Black"/>
              </a:rPr>
              <a:t> </a:t>
            </a:r>
            <a:r>
              <a:rPr kumimoji="0" lang="en-US" sz="4000" b="0" i="0" u="none" strike="noStrike" kern="1200" cap="none" spc="-100" normalizeH="0" baseline="0" noProof="0" dirty="0">
                <a:ln>
                  <a:noFill/>
                </a:ln>
                <a:solidFill>
                  <a:schemeClr val="tx2"/>
                </a:solidFill>
                <a:effectLst/>
                <a:uLnTx/>
                <a:uFillTx/>
                <a:latin typeface="Avenir Black"/>
                <a:ea typeface="+mj-ea"/>
                <a:cs typeface="Avenir Black"/>
              </a:rPr>
              <a:t>test(s) to run?</a:t>
            </a:r>
          </a:p>
        </p:txBody>
      </p:sp>
    </p:spTree>
    <p:extLst>
      <p:ext uri="{BB962C8B-B14F-4D97-AF65-F5344CB8AC3E}">
        <p14:creationId xmlns:p14="http://schemas.microsoft.com/office/powerpoint/2010/main" val="10055374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973"/>
            <a:ext cx="8229600" cy="876829"/>
          </a:xfrm>
        </p:spPr>
        <p:txBody>
          <a:bodyPr/>
          <a:lstStyle/>
          <a:p>
            <a:pPr>
              <a:defRPr/>
            </a:pPr>
            <a:r>
              <a:rPr lang="en-US" dirty="0">
                <a:latin typeface="Avenir Black"/>
                <a:cs typeface="Avenir Black"/>
              </a:rPr>
              <a:t>Measuring Effect Size</a:t>
            </a:r>
          </a:p>
        </p:txBody>
      </p:sp>
      <p:sp>
        <p:nvSpPr>
          <p:cNvPr id="8197" name="Content Placeholder 2"/>
          <p:cNvSpPr>
            <a:spLocks noGrp="1"/>
          </p:cNvSpPr>
          <p:nvPr>
            <p:ph idx="1"/>
          </p:nvPr>
        </p:nvSpPr>
        <p:spPr>
          <a:xfrm>
            <a:off x="2055808" y="4782081"/>
            <a:ext cx="5473337" cy="1479550"/>
          </a:xfrm>
        </p:spPr>
        <p:txBody>
          <a:bodyPr>
            <a:normAutofit fontScale="77500" lnSpcReduction="20000"/>
          </a:bodyPr>
          <a:lstStyle/>
          <a:p>
            <a:pPr marL="0" indent="0">
              <a:spcAft>
                <a:spcPts val="1200"/>
              </a:spcAft>
              <a:buNone/>
            </a:pPr>
            <a:r>
              <a:rPr lang="en-US" dirty="0">
                <a:latin typeface="Avenir Book"/>
                <a:ea typeface="ＭＳ Ｐゴシック" pitchFamily="34" charset="-128"/>
                <a:cs typeface="Avenir Book"/>
              </a:rPr>
              <a:t>0.0 &lt; </a:t>
            </a:r>
            <a:r>
              <a:rPr lang="en-US" i="1" dirty="0">
                <a:latin typeface="Avenir Book"/>
                <a:ea typeface="ＭＳ Ｐゴシック" pitchFamily="34" charset="-128"/>
                <a:cs typeface="Avenir Book"/>
              </a:rPr>
              <a:t>d</a:t>
            </a:r>
            <a:r>
              <a:rPr lang="en-US" dirty="0">
                <a:latin typeface="Avenir Book"/>
                <a:ea typeface="ＭＳ Ｐゴシック" pitchFamily="34" charset="-128"/>
                <a:cs typeface="Avenir Book"/>
              </a:rPr>
              <a:t> &lt; 0.2 = Small effect size</a:t>
            </a:r>
          </a:p>
          <a:p>
            <a:pPr marL="0" indent="0">
              <a:spcAft>
                <a:spcPts val="1200"/>
              </a:spcAft>
              <a:buNone/>
            </a:pPr>
            <a:r>
              <a:rPr lang="en-US" dirty="0">
                <a:latin typeface="Avenir Book"/>
                <a:ea typeface="ＭＳ Ｐゴシック" pitchFamily="34" charset="-128"/>
                <a:cs typeface="Avenir Book"/>
              </a:rPr>
              <a:t>0.2 &lt; </a:t>
            </a:r>
            <a:r>
              <a:rPr lang="en-US" i="1" dirty="0">
                <a:latin typeface="Avenir Book"/>
                <a:ea typeface="ＭＳ Ｐゴシック" pitchFamily="34" charset="-128"/>
                <a:cs typeface="Avenir Book"/>
              </a:rPr>
              <a:t>d &lt; </a:t>
            </a:r>
            <a:r>
              <a:rPr lang="en-US" dirty="0">
                <a:latin typeface="Avenir Book"/>
                <a:ea typeface="ＭＳ Ｐゴシック" pitchFamily="34" charset="-128"/>
                <a:cs typeface="Avenir Book"/>
              </a:rPr>
              <a:t>0.8 = Medium effect size</a:t>
            </a:r>
          </a:p>
          <a:p>
            <a:pPr marL="0" indent="0">
              <a:spcAft>
                <a:spcPts val="1200"/>
              </a:spcAft>
              <a:buNone/>
            </a:pPr>
            <a:r>
              <a:rPr lang="en-US" i="1" dirty="0">
                <a:latin typeface="Avenir Book"/>
                <a:ea typeface="ＭＳ Ｐゴシック" pitchFamily="34" charset="-128"/>
                <a:cs typeface="Avenir Book"/>
              </a:rPr>
              <a:t>d</a:t>
            </a:r>
            <a:r>
              <a:rPr lang="en-US" dirty="0">
                <a:latin typeface="Avenir Book"/>
                <a:ea typeface="ＭＳ Ｐゴシック" pitchFamily="34" charset="-128"/>
                <a:cs typeface="Avenir Book"/>
              </a:rPr>
              <a:t> &gt; 0.8 = Large effect size </a:t>
            </a:r>
          </a:p>
        </p:txBody>
      </p:sp>
      <p:graphicFrame>
        <p:nvGraphicFramePr>
          <p:cNvPr id="8194" name="Object 4"/>
          <p:cNvGraphicFramePr>
            <a:graphicFrameLocks noChangeAspect="1"/>
          </p:cNvGraphicFramePr>
          <p:nvPr>
            <p:extLst/>
          </p:nvPr>
        </p:nvGraphicFramePr>
        <p:xfrm>
          <a:off x="457200" y="1447273"/>
          <a:ext cx="8229600" cy="1000125"/>
        </p:xfrm>
        <a:graphic>
          <a:graphicData uri="http://schemas.openxmlformats.org/presentationml/2006/ole">
            <mc:AlternateContent xmlns:mc="http://schemas.openxmlformats.org/markup-compatibility/2006">
              <mc:Choice xmlns:v="urn:schemas-microsoft-com:vml" Requires="v">
                <p:oleObj spid="_x0000_s365603" name="Equation" r:id="rId4" imgW="3238500" imgH="393700" progId="Equation.3">
                  <p:embed/>
                </p:oleObj>
              </mc:Choice>
              <mc:Fallback>
                <p:oleObj name="Equation" r:id="rId4" imgW="3238500" imgH="393700" progId="Equation.3">
                  <p:embed/>
                  <p:pic>
                    <p:nvPicPr>
                      <p:cNvPr id="819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447273"/>
                        <a:ext cx="8229600" cy="10001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 name="Up Arrow Callout 4"/>
          <p:cNvSpPr/>
          <p:nvPr/>
        </p:nvSpPr>
        <p:spPr>
          <a:xfrm>
            <a:off x="5380298" y="2155791"/>
            <a:ext cx="1169630" cy="952557"/>
          </a:xfrm>
          <a:prstGeom prst="upArrowCallout">
            <a:avLst>
              <a:gd name="adj1" fmla="val 8564"/>
              <a:gd name="adj2" fmla="val 15412"/>
              <a:gd name="adj3" fmla="val 15411"/>
              <a:gd name="adj4" fmla="val 64977"/>
            </a:avLst>
          </a:prstGeom>
          <a:solidFill>
            <a:schemeClr val="accent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i="1" dirty="0">
                <a:solidFill>
                  <a:srgbClr val="FFFFFF"/>
                </a:solidFill>
                <a:latin typeface="Avenir Book"/>
                <a:ea typeface="ＭＳ Ｐゴシック" pitchFamily="34" charset="-128"/>
                <a:cs typeface="Avenir Book"/>
              </a:rPr>
              <a:t>We don</a:t>
            </a:r>
            <a:r>
              <a:rPr lang="en-US" altLang="en-US" i="1" dirty="0">
                <a:solidFill>
                  <a:srgbClr val="FFFFFF"/>
                </a:solidFill>
                <a:latin typeface="Avenir Book"/>
                <a:ea typeface="ＭＳ Ｐゴシック" pitchFamily="34" charset="-128"/>
                <a:cs typeface="Avenir Book"/>
              </a:rPr>
              <a:t>’</a:t>
            </a:r>
            <a:r>
              <a:rPr lang="en-US" i="1" dirty="0">
                <a:solidFill>
                  <a:srgbClr val="FFFFFF"/>
                </a:solidFill>
                <a:latin typeface="Avenir Book"/>
                <a:ea typeface="ＭＳ Ｐゴシック" pitchFamily="34" charset="-128"/>
                <a:cs typeface="Avenir Book"/>
              </a:rPr>
              <a:t>t know this</a:t>
            </a:r>
          </a:p>
        </p:txBody>
      </p:sp>
      <p:graphicFrame>
        <p:nvGraphicFramePr>
          <p:cNvPr id="6" name="Object 4"/>
          <p:cNvGraphicFramePr>
            <a:graphicFrameLocks noChangeAspect="1"/>
          </p:cNvGraphicFramePr>
          <p:nvPr>
            <p:extLst/>
          </p:nvPr>
        </p:nvGraphicFramePr>
        <p:xfrm>
          <a:off x="339725" y="3401485"/>
          <a:ext cx="8435975" cy="852488"/>
        </p:xfrm>
        <a:graphic>
          <a:graphicData uri="http://schemas.openxmlformats.org/presentationml/2006/ole">
            <mc:AlternateContent xmlns:mc="http://schemas.openxmlformats.org/markup-compatibility/2006">
              <mc:Choice xmlns:v="urn:schemas-microsoft-com:vml" Requires="v">
                <p:oleObj spid="_x0000_s365604" name="Equation" r:id="rId6" imgW="3898900" imgH="393700" progId="Equation.3">
                  <p:embed/>
                </p:oleObj>
              </mc:Choice>
              <mc:Fallback>
                <p:oleObj name="Equation" r:id="rId6" imgW="3898900" imgH="393700" progId="Equation.3">
                  <p:embed/>
                  <p:pic>
                    <p:nvPicPr>
                      <p:cNvPr id="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725" y="3401485"/>
                        <a:ext cx="8435975" cy="8524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 name="Down Arrow Callout 6"/>
          <p:cNvSpPr/>
          <p:nvPr/>
        </p:nvSpPr>
        <p:spPr>
          <a:xfrm>
            <a:off x="6961039" y="2522337"/>
            <a:ext cx="1136212" cy="1002692"/>
          </a:xfrm>
          <a:prstGeom prst="downArrowCallout">
            <a:avLst>
              <a:gd name="adj1" fmla="val 5003"/>
              <a:gd name="adj2" fmla="val 11668"/>
              <a:gd name="adj3" fmla="val 25000"/>
              <a:gd name="adj4" fmla="val 56644"/>
            </a:avLst>
          </a:prstGeom>
          <a:solidFill>
            <a:schemeClr val="accent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Avenir Book"/>
                <a:cs typeface="Avenir Book"/>
              </a:rPr>
              <a:t>so we use this</a:t>
            </a:r>
          </a:p>
        </p:txBody>
      </p:sp>
    </p:spTree>
    <p:extLst>
      <p:ext uri="{BB962C8B-B14F-4D97-AF65-F5344CB8AC3E}">
        <p14:creationId xmlns:p14="http://schemas.microsoft.com/office/powerpoint/2010/main" val="53135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19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19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9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wrap="square" numCol="1" anchor="t" anchorCtr="0" compatLnSpc="1">
            <a:prstTxWarp prst="textNoShape">
              <a:avLst/>
            </a:prstTxWarp>
            <a:normAutofit fontScale="90000"/>
          </a:bodyPr>
          <a:lstStyle/>
          <a:p>
            <a:pPr>
              <a:defRPr/>
            </a:pPr>
            <a:r>
              <a:rPr lang="en-US" sz="3600" dirty="0">
                <a:latin typeface="Avenir Black"/>
                <a:ea typeface="ＭＳ Ｐゴシック" pitchFamily="34" charset="-128"/>
                <a:cs typeface="Avenir Black"/>
              </a:rPr>
              <a:t>Cohen</a:t>
            </a:r>
            <a:r>
              <a:rPr lang="en-US" altLang="en-US" sz="3600" dirty="0">
                <a:latin typeface="Avenir Black"/>
                <a:ea typeface="ＭＳ Ｐゴシック" pitchFamily="34" charset="-128"/>
                <a:cs typeface="Avenir Black"/>
              </a:rPr>
              <a:t>’</a:t>
            </a:r>
            <a:r>
              <a:rPr lang="en-US" sz="3600" dirty="0">
                <a:latin typeface="Avenir Black"/>
                <a:ea typeface="ＭＳ Ｐゴシック" pitchFamily="34" charset="-128"/>
                <a:cs typeface="Avenir Black"/>
              </a:rPr>
              <a:t>s </a:t>
            </a:r>
            <a:r>
              <a:rPr lang="en-US" sz="3600" i="1" dirty="0">
                <a:latin typeface="Avenir Black"/>
                <a:ea typeface="ＭＳ Ｐゴシック" pitchFamily="34" charset="-128"/>
                <a:cs typeface="Avenir Black"/>
              </a:rPr>
              <a:t>d</a:t>
            </a:r>
            <a:r>
              <a:rPr lang="en-US" sz="3600" dirty="0">
                <a:latin typeface="Avenir Black"/>
                <a:ea typeface="ＭＳ Ｐゴシック" pitchFamily="34" charset="-128"/>
                <a:cs typeface="Avenir Black"/>
              </a:rPr>
              <a:t> uses </a:t>
            </a:r>
            <a:r>
              <a:rPr lang="en-US" sz="3600" dirty="0" err="1">
                <a:latin typeface="Avenir Black"/>
                <a:ea typeface="ＭＳ Ｐゴシック" pitchFamily="34" charset="-128"/>
                <a:cs typeface="Avenir Black"/>
              </a:rPr>
              <a:t>σ</a:t>
            </a:r>
            <a:r>
              <a:rPr lang="en-US" sz="3600" dirty="0">
                <a:latin typeface="Avenir Black"/>
                <a:ea typeface="ＭＳ Ｐゴシック" pitchFamily="34" charset="-128"/>
                <a:cs typeface="Avenir Black"/>
              </a:rPr>
              <a:t> to measure effect size</a:t>
            </a:r>
          </a:p>
        </p:txBody>
      </p:sp>
      <p:graphicFrame>
        <p:nvGraphicFramePr>
          <p:cNvPr id="9218" name="Object 4"/>
          <p:cNvGraphicFramePr>
            <a:graphicFrameLocks noChangeAspect="1"/>
          </p:cNvGraphicFramePr>
          <p:nvPr>
            <p:extLst/>
          </p:nvPr>
        </p:nvGraphicFramePr>
        <p:xfrm>
          <a:off x="673100" y="4813302"/>
          <a:ext cx="8001000" cy="808038"/>
        </p:xfrm>
        <a:graphic>
          <a:graphicData uri="http://schemas.openxmlformats.org/presentationml/2006/ole">
            <mc:AlternateContent xmlns:mc="http://schemas.openxmlformats.org/markup-compatibility/2006">
              <mc:Choice xmlns:v="urn:schemas-microsoft-com:vml" Requires="v">
                <p:oleObj spid="_x0000_s366627" name="Equation" r:id="rId4" imgW="3898900" imgH="393700" progId="Equation.3">
                  <p:embed/>
                </p:oleObj>
              </mc:Choice>
              <mc:Fallback>
                <p:oleObj name="Equation" r:id="rId4" imgW="3898900" imgH="393700" progId="Equation.3">
                  <p:embed/>
                  <p:pic>
                    <p:nvPicPr>
                      <p:cNvPr id="921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100" y="4813302"/>
                        <a:ext cx="8001000" cy="8080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9221" name="Picture 13" descr="08p263_f11a.jpg"/>
          <p:cNvPicPr>
            <a:picLocks noChangeAspect="1"/>
          </p:cNvPicPr>
          <p:nvPr/>
        </p:nvPicPr>
        <p:blipFill>
          <a:blip r:embed="rId6"/>
          <a:srcRect/>
          <a:stretch>
            <a:fillRect/>
          </a:stretch>
        </p:blipFill>
        <p:spPr bwMode="auto">
          <a:xfrm>
            <a:off x="614363" y="1406527"/>
            <a:ext cx="7839075" cy="3125788"/>
          </a:xfrm>
          <a:prstGeom prst="rect">
            <a:avLst/>
          </a:prstGeom>
          <a:noFill/>
          <a:ln w="9525">
            <a:noFill/>
            <a:miter lim="800000"/>
            <a:headEnd/>
            <a:tailEnd/>
          </a:ln>
        </p:spPr>
      </p:pic>
      <p:graphicFrame>
        <p:nvGraphicFramePr>
          <p:cNvPr id="9219" name="Object 4"/>
          <p:cNvGraphicFramePr>
            <a:graphicFrameLocks noChangeAspect="1"/>
          </p:cNvGraphicFramePr>
          <p:nvPr>
            <p:extLst/>
          </p:nvPr>
        </p:nvGraphicFramePr>
        <p:xfrm>
          <a:off x="1933575" y="5781677"/>
          <a:ext cx="5318125" cy="806450"/>
        </p:xfrm>
        <a:graphic>
          <a:graphicData uri="http://schemas.openxmlformats.org/presentationml/2006/ole">
            <mc:AlternateContent xmlns:mc="http://schemas.openxmlformats.org/markup-compatibility/2006">
              <mc:Choice xmlns:v="urn:schemas-microsoft-com:vml" Requires="v">
                <p:oleObj spid="_x0000_s366628" name="Equation" r:id="rId7" imgW="2590800" imgH="393700" progId="Equation.3">
                  <p:embed/>
                </p:oleObj>
              </mc:Choice>
              <mc:Fallback>
                <p:oleObj name="Equation" r:id="rId7" imgW="2590800" imgH="393700" progId="Equation.3">
                  <p:embed/>
                  <p:pic>
                    <p:nvPicPr>
                      <p:cNvPr id="9219"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3575" y="5781677"/>
                        <a:ext cx="5318125" cy="8064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99718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4"/>
          <p:cNvGraphicFramePr>
            <a:graphicFrameLocks noChangeAspect="1"/>
          </p:cNvGraphicFramePr>
          <p:nvPr>
            <p:extLst/>
          </p:nvPr>
        </p:nvGraphicFramePr>
        <p:xfrm>
          <a:off x="673100" y="4762503"/>
          <a:ext cx="8001000" cy="808038"/>
        </p:xfrm>
        <a:graphic>
          <a:graphicData uri="http://schemas.openxmlformats.org/presentationml/2006/ole">
            <mc:AlternateContent xmlns:mc="http://schemas.openxmlformats.org/markup-compatibility/2006">
              <mc:Choice xmlns:v="urn:schemas-microsoft-com:vml" Requires="v">
                <p:oleObj spid="_x0000_s367651" name="Equation" r:id="rId4" imgW="3898900" imgH="393700" progId="Equation.3">
                  <p:embed/>
                </p:oleObj>
              </mc:Choice>
              <mc:Fallback>
                <p:oleObj name="Equation" r:id="rId4" imgW="3898900" imgH="393700" progId="Equation.3">
                  <p:embed/>
                  <p:pic>
                    <p:nvPicPr>
                      <p:cNvPr id="1024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100" y="4762503"/>
                        <a:ext cx="8001000" cy="8080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0243" name="Object 4"/>
          <p:cNvGraphicFramePr>
            <a:graphicFrameLocks noChangeAspect="1"/>
          </p:cNvGraphicFramePr>
          <p:nvPr>
            <p:extLst/>
          </p:nvPr>
        </p:nvGraphicFramePr>
        <p:xfrm>
          <a:off x="2024063" y="5730878"/>
          <a:ext cx="5135562" cy="806450"/>
        </p:xfrm>
        <a:graphic>
          <a:graphicData uri="http://schemas.openxmlformats.org/presentationml/2006/ole">
            <mc:AlternateContent xmlns:mc="http://schemas.openxmlformats.org/markup-compatibility/2006">
              <mc:Choice xmlns:v="urn:schemas-microsoft-com:vml" Requires="v">
                <p:oleObj spid="_x0000_s367652" name="Equation" r:id="rId6" imgW="2501900" imgH="393700" progId="Equation.3">
                  <p:embed/>
                </p:oleObj>
              </mc:Choice>
              <mc:Fallback>
                <p:oleObj name="Equation" r:id="rId6" imgW="2501900" imgH="393700" progId="Equation.3">
                  <p:embed/>
                  <p:pic>
                    <p:nvPicPr>
                      <p:cNvPr id="10243"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4063" y="5730878"/>
                        <a:ext cx="5135562" cy="8064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10245" name="Picture 1" descr="08p263_f11b.jpg"/>
          <p:cNvPicPr>
            <a:picLocks noChangeAspect="1"/>
          </p:cNvPicPr>
          <p:nvPr/>
        </p:nvPicPr>
        <p:blipFill>
          <a:blip r:embed="rId8"/>
          <a:srcRect/>
          <a:stretch>
            <a:fillRect/>
          </a:stretch>
        </p:blipFill>
        <p:spPr bwMode="auto">
          <a:xfrm>
            <a:off x="439738" y="1243016"/>
            <a:ext cx="8339137" cy="3062287"/>
          </a:xfrm>
          <a:prstGeom prst="rect">
            <a:avLst/>
          </a:prstGeom>
          <a:noFill/>
          <a:ln w="9525">
            <a:noFill/>
            <a:miter lim="800000"/>
            <a:headEnd/>
            <a:tailEnd/>
          </a:ln>
        </p:spPr>
      </p:pic>
      <p:sp>
        <p:nvSpPr>
          <p:cNvPr id="7" name="Title 9"/>
          <p:cNvSpPr>
            <a:spLocks noGrp="1"/>
          </p:cNvSpPr>
          <p:nvPr>
            <p:ph type="title"/>
          </p:nvPr>
        </p:nvSpPr>
        <p:spPr>
          <a:xfrm>
            <a:off x="457200" y="274638"/>
            <a:ext cx="8229600" cy="1143000"/>
          </a:xfrm>
        </p:spPr>
        <p:txBody>
          <a:bodyPr wrap="square" numCol="1" anchor="t" anchorCtr="0" compatLnSpc="1">
            <a:prstTxWarp prst="textNoShape">
              <a:avLst/>
            </a:prstTxWarp>
            <a:normAutofit fontScale="90000"/>
          </a:bodyPr>
          <a:lstStyle/>
          <a:p>
            <a:pPr>
              <a:defRPr/>
            </a:pPr>
            <a:r>
              <a:rPr lang="en-US" sz="3600" dirty="0">
                <a:latin typeface="Avenir Black"/>
                <a:ea typeface="ＭＳ Ｐゴシック" pitchFamily="34" charset="-128"/>
                <a:cs typeface="Avenir Black"/>
              </a:rPr>
              <a:t>Cohen</a:t>
            </a:r>
            <a:r>
              <a:rPr lang="en-US" altLang="en-US" sz="3600" dirty="0">
                <a:latin typeface="Avenir Black"/>
                <a:ea typeface="ＭＳ Ｐゴシック" pitchFamily="34" charset="-128"/>
                <a:cs typeface="Avenir Black"/>
              </a:rPr>
              <a:t>’</a:t>
            </a:r>
            <a:r>
              <a:rPr lang="en-US" sz="3600" dirty="0">
                <a:latin typeface="Avenir Black"/>
                <a:ea typeface="ＭＳ Ｐゴシック" pitchFamily="34" charset="-128"/>
                <a:cs typeface="Avenir Black"/>
              </a:rPr>
              <a:t>s </a:t>
            </a:r>
            <a:r>
              <a:rPr lang="en-US" sz="3600" i="1" dirty="0">
                <a:latin typeface="Avenir Black"/>
                <a:ea typeface="ＭＳ Ｐゴシック" pitchFamily="34" charset="-128"/>
                <a:cs typeface="Avenir Black"/>
              </a:rPr>
              <a:t>d</a:t>
            </a:r>
            <a:r>
              <a:rPr lang="en-US" sz="3600" dirty="0">
                <a:latin typeface="Avenir Black"/>
                <a:ea typeface="ＭＳ Ｐゴシック" pitchFamily="34" charset="-128"/>
                <a:cs typeface="Avenir Black"/>
              </a:rPr>
              <a:t> uses </a:t>
            </a:r>
            <a:r>
              <a:rPr lang="en-US" sz="3600" dirty="0" err="1">
                <a:latin typeface="Avenir Black"/>
                <a:ea typeface="ＭＳ Ｐゴシック" pitchFamily="34" charset="-128"/>
                <a:cs typeface="Avenir Black"/>
              </a:rPr>
              <a:t>σ</a:t>
            </a:r>
            <a:r>
              <a:rPr lang="en-US" sz="3600" dirty="0">
                <a:latin typeface="Avenir Black"/>
                <a:ea typeface="ＭＳ Ｐゴシック" pitchFamily="34" charset="-128"/>
                <a:cs typeface="Avenir Black"/>
              </a:rPr>
              <a:t> to measure effect size</a:t>
            </a:r>
          </a:p>
        </p:txBody>
      </p:sp>
    </p:spTree>
    <p:extLst>
      <p:ext uri="{BB962C8B-B14F-4D97-AF65-F5344CB8AC3E}">
        <p14:creationId xmlns:p14="http://schemas.microsoft.com/office/powerpoint/2010/main" val="38840285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f_0p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857896" cy="4284133"/>
          </a:xfrm>
          <a:prstGeom prst="rect">
            <a:avLst/>
          </a:prstGeom>
          <a:effectLst>
            <a:outerShdw blurRad="63500" sx="102000" sy="102000" algn="ctr" rotWithShape="0">
              <a:prstClr val="black">
                <a:alpha val="40000"/>
              </a:prstClr>
            </a:outerShdw>
          </a:effectLst>
        </p:spPr>
      </p:pic>
      <p:pic>
        <p:nvPicPr>
          <p:cNvPr id="5" name="Picture 4" descr="mf_brains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560" y="1117599"/>
            <a:ext cx="5857896" cy="4284133"/>
          </a:xfrm>
          <a:prstGeom prst="rect">
            <a:avLst/>
          </a:prstGeom>
          <a:effectLst>
            <a:outerShdw blurRad="63500" sx="102000" sy="102000" algn="ctr" rotWithShape="0">
              <a:prstClr val="black">
                <a:alpha val="40000"/>
              </a:prstClr>
            </a:outerShdw>
          </a:effectLst>
        </p:spPr>
      </p:pic>
      <p:pic>
        <p:nvPicPr>
          <p:cNvPr id="6" name="Picture 5" descr="mf_heights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6214" y="2366797"/>
            <a:ext cx="5997786" cy="440653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7893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419601" y="1453255"/>
            <a:ext cx="4588934" cy="5404745"/>
          </a:xfrm>
          <a:prstGeom prst="rect">
            <a:avLst/>
          </a:prstGeom>
        </p:spPr>
      </p:pic>
      <p:grpSp>
        <p:nvGrpSpPr>
          <p:cNvPr id="11" name="Group 10"/>
          <p:cNvGrpSpPr/>
          <p:nvPr/>
        </p:nvGrpSpPr>
        <p:grpSpPr>
          <a:xfrm>
            <a:off x="5081178" y="3742386"/>
            <a:ext cx="1961914" cy="1335560"/>
            <a:chOff x="5115044" y="3793185"/>
            <a:chExt cx="1961914" cy="1335560"/>
          </a:xfrm>
        </p:grpSpPr>
        <p:sp>
          <p:nvSpPr>
            <p:cNvPr id="8" name="TextBox 7"/>
            <p:cNvSpPr txBox="1"/>
            <p:nvPr/>
          </p:nvSpPr>
          <p:spPr>
            <a:xfrm>
              <a:off x="5115044" y="4744024"/>
              <a:ext cx="1961914" cy="384721"/>
            </a:xfrm>
            <a:prstGeom prst="rect">
              <a:avLst/>
            </a:prstGeom>
            <a:solidFill>
              <a:schemeClr val="bg1"/>
            </a:solidFill>
          </p:spPr>
          <p:txBody>
            <a:bodyPr wrap="square" rtlCol="0">
              <a:spAutoFit/>
            </a:bodyPr>
            <a:lstStyle/>
            <a:p>
              <a:pPr algn="ctr"/>
              <a:r>
                <a:rPr lang="en-US" sz="1900" b="1" dirty="0">
                  <a:latin typeface="Arial"/>
                  <a:cs typeface="Arial"/>
                </a:rPr>
                <a:t>Purchase Brew</a:t>
              </a:r>
            </a:p>
          </p:txBody>
        </p:sp>
        <p:sp>
          <p:nvSpPr>
            <p:cNvPr id="10" name="Rectangle 9"/>
            <p:cNvSpPr/>
            <p:nvPr/>
          </p:nvSpPr>
          <p:spPr>
            <a:xfrm>
              <a:off x="6032500" y="3799535"/>
              <a:ext cx="1044458" cy="95083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alphaModFix/>
            </a:blip>
            <a:stretch>
              <a:fillRect/>
            </a:stretch>
          </p:blipFill>
          <p:spPr>
            <a:xfrm>
              <a:off x="5115044" y="3793185"/>
              <a:ext cx="995854" cy="984705"/>
            </a:xfrm>
            <a:prstGeom prst="rect">
              <a:avLst/>
            </a:prstGeom>
          </p:spPr>
        </p:pic>
      </p:grpSp>
      <p:sp>
        <p:nvSpPr>
          <p:cNvPr id="13" name="TextBox 12"/>
          <p:cNvSpPr txBox="1"/>
          <p:nvPr/>
        </p:nvSpPr>
        <p:spPr>
          <a:xfrm>
            <a:off x="575731" y="369667"/>
            <a:ext cx="8111067" cy="1077218"/>
          </a:xfrm>
          <a:prstGeom prst="rect">
            <a:avLst/>
          </a:prstGeom>
          <a:noFill/>
        </p:spPr>
        <p:txBody>
          <a:bodyPr wrap="square" rtlCol="0">
            <a:spAutoFit/>
          </a:bodyPr>
          <a:lstStyle/>
          <a:p>
            <a:r>
              <a:rPr lang="en-US" sz="3200" dirty="0">
                <a:latin typeface="Avenir Black"/>
                <a:cs typeface="Avenir Black"/>
              </a:rPr>
              <a:t>Research Question:</a:t>
            </a:r>
            <a:r>
              <a:rPr lang="en-US" sz="3200" dirty="0">
                <a:latin typeface="Avenir Book"/>
                <a:cs typeface="Avenir Book"/>
              </a:rPr>
              <a:t> Does the name of a beer influence how much people enjoy it?</a:t>
            </a:r>
          </a:p>
        </p:txBody>
      </p:sp>
      <p:sp>
        <p:nvSpPr>
          <p:cNvPr id="14" name="Rectangle 13"/>
          <p:cNvSpPr/>
          <p:nvPr/>
        </p:nvSpPr>
        <p:spPr>
          <a:xfrm>
            <a:off x="575732" y="2157571"/>
            <a:ext cx="3724155" cy="3693318"/>
          </a:xfrm>
          <a:prstGeom prst="rect">
            <a:avLst/>
          </a:prstGeom>
        </p:spPr>
        <p:txBody>
          <a:bodyPr wrap="square">
            <a:spAutoFit/>
          </a:bodyPr>
          <a:lstStyle/>
          <a:p>
            <a:pPr>
              <a:spcAft>
                <a:spcPts val="1200"/>
              </a:spcAft>
            </a:pPr>
            <a:r>
              <a:rPr lang="en-US" sz="3200" dirty="0">
                <a:latin typeface="Avenir Black"/>
                <a:cs typeface="Avenir Black"/>
              </a:rPr>
              <a:t>Specifically:</a:t>
            </a:r>
            <a:r>
              <a:rPr lang="en-US" sz="3200" dirty="0">
                <a:latin typeface="Avenir Book"/>
                <a:cs typeface="Avenir Book"/>
              </a:rPr>
              <a:t> </a:t>
            </a:r>
          </a:p>
          <a:p>
            <a:r>
              <a:rPr lang="en-US" sz="3200" dirty="0">
                <a:latin typeface="Avenir Book"/>
                <a:cs typeface="Avenir Book"/>
              </a:rPr>
              <a:t>Do Purchase College students (21+) prefer the taste of a beer called </a:t>
            </a:r>
            <a:r>
              <a:rPr lang="en-US" sz="3200" i="1" dirty="0">
                <a:latin typeface="Avenir Book"/>
                <a:cs typeface="Avenir Book"/>
              </a:rPr>
              <a:t>Purchase Brew</a:t>
            </a:r>
            <a:r>
              <a:rPr lang="en-US" sz="3200" dirty="0">
                <a:latin typeface="Avenir Book"/>
                <a:cs typeface="Avenir Book"/>
              </a:rPr>
              <a:t>?</a:t>
            </a:r>
            <a:endParaRPr lang="en-US" sz="3200" dirty="0"/>
          </a:p>
        </p:txBody>
      </p:sp>
    </p:spTree>
    <p:extLst>
      <p:ext uri="{BB962C8B-B14F-4D97-AF65-F5344CB8AC3E}">
        <p14:creationId xmlns:p14="http://schemas.microsoft.com/office/powerpoint/2010/main" val="4113012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42340"/>
            <a:ext cx="9144000" cy="9906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100" normalizeH="0" baseline="0" noProof="0" dirty="0">
                <a:ln>
                  <a:noFill/>
                </a:ln>
                <a:solidFill>
                  <a:schemeClr val="tx2"/>
                </a:solidFill>
                <a:effectLst/>
                <a:uLnTx/>
                <a:uFillTx/>
                <a:latin typeface="Avenir Black"/>
                <a:ea typeface="+mj-ea"/>
                <a:cs typeface="Avenir Black"/>
              </a:rPr>
              <a:t>Do Purchase students prefer “Purchase Brew”?</a:t>
            </a:r>
          </a:p>
        </p:txBody>
      </p:sp>
      <p:sp>
        <p:nvSpPr>
          <p:cNvPr id="18" name="Rectangle 17"/>
          <p:cNvSpPr/>
          <p:nvPr/>
        </p:nvSpPr>
        <p:spPr>
          <a:xfrm>
            <a:off x="105834" y="1625595"/>
            <a:ext cx="3022600" cy="4992918"/>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9482" y="828470"/>
            <a:ext cx="2762166" cy="830997"/>
          </a:xfrm>
          <a:prstGeom prst="rect">
            <a:avLst/>
          </a:prstGeom>
        </p:spPr>
        <p:txBody>
          <a:bodyPr wrap="none">
            <a:spAutoFit/>
          </a:bodyPr>
          <a:lstStyle/>
          <a:p>
            <a:pPr algn="ctr"/>
            <a:r>
              <a:rPr lang="en-US" sz="2400" dirty="0" smtClean="0">
                <a:solidFill>
                  <a:schemeClr val="accent2"/>
                </a:solidFill>
                <a:latin typeface="Avenir Black"/>
                <a:cs typeface="Avenir Black"/>
              </a:rPr>
              <a:t>Z-test/</a:t>
            </a:r>
          </a:p>
          <a:p>
            <a:pPr algn="ctr"/>
            <a:r>
              <a:rPr lang="en-US" sz="2400" dirty="0" smtClean="0">
                <a:solidFill>
                  <a:schemeClr val="accent2"/>
                </a:solidFill>
                <a:latin typeface="Avenir Black"/>
                <a:cs typeface="Avenir Black"/>
              </a:rPr>
              <a:t>One-Sample T-test</a:t>
            </a:r>
            <a:endParaRPr lang="en-US" sz="2400" dirty="0">
              <a:solidFill>
                <a:schemeClr val="accent2"/>
              </a:solidFill>
            </a:endParaRPr>
          </a:p>
        </p:txBody>
      </p:sp>
      <p:sp>
        <p:nvSpPr>
          <p:cNvPr id="20" name="Rectangle 19"/>
          <p:cNvSpPr/>
          <p:nvPr/>
        </p:nvSpPr>
        <p:spPr>
          <a:xfrm>
            <a:off x="6145986" y="1625594"/>
            <a:ext cx="2827867" cy="4992918"/>
          </a:xfrm>
          <a:prstGeom prst="rect">
            <a:avLst/>
          </a:prstGeom>
          <a:no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21" name="Rectangle 20"/>
          <p:cNvSpPr/>
          <p:nvPr/>
        </p:nvSpPr>
        <p:spPr>
          <a:xfrm>
            <a:off x="3212082" y="1625593"/>
            <a:ext cx="2827867" cy="4992919"/>
          </a:xfrm>
          <a:prstGeom prst="rect">
            <a:avLst/>
          </a:prstGeom>
          <a:no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5926304" y="828469"/>
            <a:ext cx="3267241" cy="830997"/>
          </a:xfrm>
          <a:prstGeom prst="rect">
            <a:avLst/>
          </a:prstGeom>
        </p:spPr>
        <p:txBody>
          <a:bodyPr wrap="none">
            <a:spAutoFit/>
          </a:bodyPr>
          <a:lstStyle/>
          <a:p>
            <a:pPr algn="ctr"/>
            <a:r>
              <a:rPr lang="en-US" sz="2400" dirty="0" smtClean="0">
                <a:solidFill>
                  <a:srgbClr val="9BBB59"/>
                </a:solidFill>
                <a:latin typeface="Avenir Black"/>
                <a:cs typeface="Avenir Black"/>
              </a:rPr>
              <a:t>Independent Samples </a:t>
            </a:r>
          </a:p>
          <a:p>
            <a:pPr algn="ctr"/>
            <a:r>
              <a:rPr lang="en-US" sz="2400" dirty="0" smtClean="0">
                <a:solidFill>
                  <a:srgbClr val="9BBB59"/>
                </a:solidFill>
                <a:latin typeface="Avenir Black"/>
                <a:cs typeface="Avenir Black"/>
              </a:rPr>
              <a:t>T-test</a:t>
            </a:r>
            <a:endParaRPr lang="en-US" sz="2400" dirty="0">
              <a:solidFill>
                <a:srgbClr val="9BBB59"/>
              </a:solidFill>
            </a:endParaRPr>
          </a:p>
        </p:txBody>
      </p:sp>
      <p:sp>
        <p:nvSpPr>
          <p:cNvPr id="23" name="Rectangle 22"/>
          <p:cNvSpPr/>
          <p:nvPr/>
        </p:nvSpPr>
        <p:spPr>
          <a:xfrm>
            <a:off x="3340733" y="836935"/>
            <a:ext cx="2462533" cy="830997"/>
          </a:xfrm>
          <a:prstGeom prst="rect">
            <a:avLst/>
          </a:prstGeom>
        </p:spPr>
        <p:txBody>
          <a:bodyPr wrap="none">
            <a:spAutoFit/>
          </a:bodyPr>
          <a:lstStyle/>
          <a:p>
            <a:pPr algn="ctr"/>
            <a:r>
              <a:rPr lang="en-US" sz="2400" dirty="0" smtClean="0">
                <a:solidFill>
                  <a:schemeClr val="accent4"/>
                </a:solidFill>
                <a:latin typeface="Avenir Black"/>
                <a:cs typeface="Avenir Black"/>
              </a:rPr>
              <a:t>Paired-Samples </a:t>
            </a:r>
          </a:p>
          <a:p>
            <a:pPr algn="ctr"/>
            <a:r>
              <a:rPr lang="en-US" sz="2400" dirty="0" smtClean="0">
                <a:solidFill>
                  <a:schemeClr val="accent4"/>
                </a:solidFill>
                <a:latin typeface="Avenir Black"/>
                <a:cs typeface="Avenir Black"/>
              </a:rPr>
              <a:t>T-test</a:t>
            </a:r>
            <a:endParaRPr lang="en-US" sz="2400" dirty="0">
              <a:solidFill>
                <a:schemeClr val="accent4"/>
              </a:solidFill>
            </a:endParaRPr>
          </a:p>
        </p:txBody>
      </p:sp>
      <p:sp>
        <p:nvSpPr>
          <p:cNvPr id="24" name="Rectangle 23"/>
          <p:cNvSpPr/>
          <p:nvPr/>
        </p:nvSpPr>
        <p:spPr>
          <a:xfrm>
            <a:off x="241299" y="1693339"/>
            <a:ext cx="2806698" cy="1477328"/>
          </a:xfrm>
          <a:prstGeom prst="rect">
            <a:avLst/>
          </a:prstGeom>
        </p:spPr>
        <p:txBody>
          <a:bodyPr wrap="square">
            <a:spAutoFit/>
          </a:bodyPr>
          <a:lstStyle/>
          <a:p>
            <a:r>
              <a:rPr lang="en-US" dirty="0">
                <a:latin typeface="Avenir Book"/>
                <a:cs typeface="Avenir Book"/>
              </a:rPr>
              <a:t>Imagine the population of Purchase students (of age!) rated a generic beer on a 1-10 scale at Culture Shock last year  </a:t>
            </a:r>
            <a:endParaRPr lang="en-US" dirty="0"/>
          </a:p>
        </p:txBody>
      </p:sp>
      <p:sp>
        <p:nvSpPr>
          <p:cNvPr id="25" name="Rectangle 24"/>
          <p:cNvSpPr/>
          <p:nvPr/>
        </p:nvSpPr>
        <p:spPr>
          <a:xfrm>
            <a:off x="241299" y="3278666"/>
            <a:ext cx="2658533" cy="1477328"/>
          </a:xfrm>
          <a:prstGeom prst="rect">
            <a:avLst/>
          </a:prstGeom>
        </p:spPr>
        <p:txBody>
          <a:bodyPr wrap="square">
            <a:spAutoFit/>
          </a:bodyPr>
          <a:lstStyle/>
          <a:p>
            <a:r>
              <a:rPr lang="en-US" dirty="0">
                <a:latin typeface="Avenir Book"/>
                <a:cs typeface="Avenir Book"/>
              </a:rPr>
              <a:t>Now we take a sample of students and have them drink and rate the same beer, but we label it “Purchase Brew”</a:t>
            </a:r>
            <a:endParaRPr lang="en-US" dirty="0"/>
          </a:p>
        </p:txBody>
      </p:sp>
      <p:sp>
        <p:nvSpPr>
          <p:cNvPr id="26" name="Rectangle 25"/>
          <p:cNvSpPr/>
          <p:nvPr/>
        </p:nvSpPr>
        <p:spPr>
          <a:xfrm>
            <a:off x="241299" y="4880926"/>
            <a:ext cx="2793997" cy="1477328"/>
          </a:xfrm>
          <a:prstGeom prst="rect">
            <a:avLst/>
          </a:prstGeom>
        </p:spPr>
        <p:txBody>
          <a:bodyPr wrap="square">
            <a:spAutoFit/>
          </a:bodyPr>
          <a:lstStyle/>
          <a:p>
            <a:r>
              <a:rPr lang="en-US" dirty="0">
                <a:latin typeface="Avenir Book"/>
                <a:cs typeface="Avenir Book"/>
              </a:rPr>
              <a:t>We can use a </a:t>
            </a:r>
            <a:r>
              <a:rPr lang="en-US" dirty="0">
                <a:solidFill>
                  <a:srgbClr val="C0504D"/>
                </a:solidFill>
                <a:latin typeface="Avenir Black"/>
                <a:cs typeface="Avenir Black"/>
              </a:rPr>
              <a:t>z-test </a:t>
            </a:r>
            <a:r>
              <a:rPr lang="en-US" dirty="0">
                <a:latin typeface="Avenir Book"/>
                <a:cs typeface="Avenir Book"/>
              </a:rPr>
              <a:t>(if we know </a:t>
            </a:r>
            <a:r>
              <a:rPr lang="en-US" dirty="0" err="1">
                <a:latin typeface="Lucida Grande"/>
                <a:ea typeface="Lucida Grande"/>
                <a:cs typeface="Lucida Grande"/>
              </a:rPr>
              <a:t>σ</a:t>
            </a:r>
            <a:r>
              <a:rPr lang="en-US" dirty="0">
                <a:latin typeface="Avenir Book"/>
                <a:cs typeface="Avenir Book"/>
              </a:rPr>
              <a:t>) r a </a:t>
            </a:r>
            <a:r>
              <a:rPr lang="en-US" dirty="0">
                <a:solidFill>
                  <a:srgbClr val="C0504D"/>
                </a:solidFill>
                <a:latin typeface="Avenir Black"/>
                <a:cs typeface="Avenir Black"/>
              </a:rPr>
              <a:t>single (one) sample t-test</a:t>
            </a:r>
            <a:r>
              <a:rPr lang="en-US" dirty="0">
                <a:solidFill>
                  <a:srgbClr val="C0504D"/>
                </a:solidFill>
                <a:latin typeface="Avenir Book"/>
                <a:cs typeface="Avenir Book"/>
              </a:rPr>
              <a:t> </a:t>
            </a:r>
            <a:r>
              <a:rPr lang="en-US" dirty="0">
                <a:latin typeface="Avenir Book"/>
                <a:cs typeface="Avenir Book"/>
              </a:rPr>
              <a:t>(if we don</a:t>
            </a:r>
            <a:r>
              <a:rPr lang="uk-UA" dirty="0">
                <a:latin typeface="Avenir Book"/>
                <a:cs typeface="Avenir Book"/>
              </a:rPr>
              <a:t>’</a:t>
            </a:r>
            <a:r>
              <a:rPr lang="en-US" dirty="0">
                <a:latin typeface="Avenir Book"/>
                <a:cs typeface="Avenir Book"/>
              </a:rPr>
              <a:t>t) to compare the mean ratings</a:t>
            </a:r>
            <a:endParaRPr lang="en-US" dirty="0"/>
          </a:p>
        </p:txBody>
      </p:sp>
      <p:sp>
        <p:nvSpPr>
          <p:cNvPr id="12" name="Rectangle 11"/>
          <p:cNvSpPr/>
          <p:nvPr/>
        </p:nvSpPr>
        <p:spPr>
          <a:xfrm>
            <a:off x="6154450" y="1710271"/>
            <a:ext cx="2840564" cy="707886"/>
          </a:xfrm>
          <a:prstGeom prst="rect">
            <a:avLst/>
          </a:prstGeom>
        </p:spPr>
        <p:txBody>
          <a:bodyPr wrap="square">
            <a:spAutoFit/>
          </a:bodyPr>
          <a:lstStyle/>
          <a:p>
            <a:pPr algn="ctr"/>
            <a:r>
              <a:rPr lang="en-US" sz="2000" dirty="0">
                <a:latin typeface="Avenir Black"/>
                <a:cs typeface="Avenir Black"/>
              </a:rPr>
              <a:t>Between-Subjects   </a:t>
            </a:r>
            <a:r>
              <a:rPr lang="en-US" sz="2000" dirty="0" smtClean="0">
                <a:latin typeface="Avenir Black"/>
                <a:cs typeface="Avenir Black"/>
              </a:rPr>
              <a:t>Design</a:t>
            </a:r>
            <a:endParaRPr lang="en-US" sz="2000" dirty="0">
              <a:latin typeface="Avenir Black"/>
              <a:cs typeface="Avenir Black"/>
            </a:endParaRPr>
          </a:p>
        </p:txBody>
      </p:sp>
      <p:sp>
        <p:nvSpPr>
          <p:cNvPr id="13" name="Rectangle 12"/>
          <p:cNvSpPr/>
          <p:nvPr/>
        </p:nvSpPr>
        <p:spPr>
          <a:xfrm>
            <a:off x="6213717" y="2624664"/>
            <a:ext cx="2734734" cy="3600986"/>
          </a:xfrm>
          <a:prstGeom prst="rect">
            <a:avLst/>
          </a:prstGeom>
        </p:spPr>
        <p:txBody>
          <a:bodyPr wrap="square">
            <a:spAutoFit/>
          </a:bodyPr>
          <a:lstStyle/>
          <a:p>
            <a:pPr>
              <a:spcAft>
                <a:spcPts val="1800"/>
              </a:spcAft>
            </a:pPr>
            <a:r>
              <a:rPr lang="en-US" dirty="0">
                <a:latin typeface="Avenir Book"/>
                <a:cs typeface="Avenir Book"/>
              </a:rPr>
              <a:t>Recruit a random sample of Purchase students</a:t>
            </a:r>
          </a:p>
          <a:p>
            <a:pPr>
              <a:spcAft>
                <a:spcPts val="1800"/>
              </a:spcAft>
            </a:pPr>
            <a:r>
              <a:rPr lang="en-US" u="sng" dirty="0">
                <a:latin typeface="Avenir Book"/>
                <a:cs typeface="Avenir Book"/>
              </a:rPr>
              <a:t>2 Conditions</a:t>
            </a:r>
            <a:r>
              <a:rPr lang="en-US" dirty="0">
                <a:latin typeface="Avenir Book"/>
                <a:cs typeface="Avenir Book"/>
              </a:rPr>
              <a:t>: </a:t>
            </a:r>
            <a:r>
              <a:rPr lang="en-US" i="1" dirty="0">
                <a:latin typeface="Avenir Book"/>
                <a:cs typeface="Avenir Book"/>
              </a:rPr>
              <a:t>Randomly assign </a:t>
            </a:r>
            <a:r>
              <a:rPr lang="en-US" dirty="0">
                <a:latin typeface="Avenir Book"/>
                <a:cs typeface="Avenir Book"/>
              </a:rPr>
              <a:t>half to drink and rate the generic beer, half to drink and rate the same beer labeled “Purchase Brew” </a:t>
            </a:r>
          </a:p>
          <a:p>
            <a:pPr>
              <a:spcAft>
                <a:spcPts val="1800"/>
              </a:spcAft>
            </a:pPr>
            <a:r>
              <a:rPr lang="en-US" dirty="0">
                <a:latin typeface="Avenir Book"/>
                <a:cs typeface="Avenir Book"/>
              </a:rPr>
              <a:t>Use an </a:t>
            </a:r>
            <a:r>
              <a:rPr lang="en-US" dirty="0">
                <a:solidFill>
                  <a:schemeClr val="accent3"/>
                </a:solidFill>
                <a:latin typeface="Avenir Black"/>
                <a:cs typeface="Avenir Black"/>
              </a:rPr>
              <a:t>independent samples t-test </a:t>
            </a:r>
            <a:r>
              <a:rPr lang="en-US" dirty="0">
                <a:latin typeface="Avenir Book"/>
                <a:cs typeface="Avenir Book"/>
              </a:rPr>
              <a:t>to compare the means</a:t>
            </a:r>
            <a:endParaRPr lang="en-US" dirty="0"/>
          </a:p>
        </p:txBody>
      </p:sp>
      <p:sp>
        <p:nvSpPr>
          <p:cNvPr id="14" name="Rectangle 13"/>
          <p:cNvSpPr/>
          <p:nvPr/>
        </p:nvSpPr>
        <p:spPr>
          <a:xfrm>
            <a:off x="3199385" y="1710271"/>
            <a:ext cx="2840564" cy="707886"/>
          </a:xfrm>
          <a:prstGeom prst="rect">
            <a:avLst/>
          </a:prstGeom>
        </p:spPr>
        <p:txBody>
          <a:bodyPr wrap="square">
            <a:spAutoFit/>
          </a:bodyPr>
          <a:lstStyle/>
          <a:p>
            <a:pPr algn="ctr"/>
            <a:r>
              <a:rPr lang="en-US" sz="2000" dirty="0">
                <a:latin typeface="Avenir Black"/>
                <a:cs typeface="Avenir Black"/>
              </a:rPr>
              <a:t>Within-Subjects   Design</a:t>
            </a:r>
          </a:p>
        </p:txBody>
      </p:sp>
      <p:sp>
        <p:nvSpPr>
          <p:cNvPr id="15" name="Rectangle 14"/>
          <p:cNvSpPr/>
          <p:nvPr/>
        </p:nvSpPr>
        <p:spPr>
          <a:xfrm>
            <a:off x="3275583" y="2539997"/>
            <a:ext cx="2734734" cy="3877985"/>
          </a:xfrm>
          <a:prstGeom prst="rect">
            <a:avLst/>
          </a:prstGeom>
        </p:spPr>
        <p:txBody>
          <a:bodyPr wrap="square">
            <a:spAutoFit/>
          </a:bodyPr>
          <a:lstStyle/>
          <a:p>
            <a:pPr>
              <a:spcAft>
                <a:spcPts val="1800"/>
              </a:spcAft>
            </a:pPr>
            <a:r>
              <a:rPr lang="en-US" dirty="0">
                <a:latin typeface="Avenir Book"/>
                <a:cs typeface="Avenir Book"/>
              </a:rPr>
              <a:t>Recruit a random sample of Purchase students</a:t>
            </a:r>
          </a:p>
          <a:p>
            <a:pPr>
              <a:spcAft>
                <a:spcPts val="1800"/>
              </a:spcAft>
            </a:pPr>
            <a:r>
              <a:rPr lang="en-US" dirty="0">
                <a:latin typeface="Avenir Book"/>
                <a:cs typeface="Avenir Book"/>
              </a:rPr>
              <a:t>They complete two tasks: drink and rate the generic beer, and drink and rate the same beer labeled “Purchase Brew.” Order of tasks </a:t>
            </a:r>
            <a:r>
              <a:rPr lang="en-US" i="1" dirty="0">
                <a:latin typeface="Avenir Book"/>
                <a:cs typeface="Avenir Book"/>
              </a:rPr>
              <a:t>counterbalanced </a:t>
            </a:r>
          </a:p>
          <a:p>
            <a:pPr>
              <a:spcAft>
                <a:spcPts val="1800"/>
              </a:spcAft>
            </a:pPr>
            <a:r>
              <a:rPr lang="en-US" dirty="0">
                <a:latin typeface="Avenir Book"/>
                <a:cs typeface="Avenir Book"/>
              </a:rPr>
              <a:t>Use a </a:t>
            </a:r>
            <a:r>
              <a:rPr lang="en-US" dirty="0">
                <a:solidFill>
                  <a:schemeClr val="accent4"/>
                </a:solidFill>
                <a:latin typeface="Avenir Black"/>
                <a:cs typeface="Avenir Black"/>
              </a:rPr>
              <a:t>paired (related) samples t-test </a:t>
            </a:r>
            <a:r>
              <a:rPr lang="en-US" dirty="0">
                <a:latin typeface="Avenir Book"/>
                <a:cs typeface="Avenir Book"/>
              </a:rPr>
              <a:t>to compare the means</a:t>
            </a:r>
            <a:endParaRPr lang="en-US" dirty="0"/>
          </a:p>
        </p:txBody>
      </p:sp>
    </p:spTree>
    <p:extLst>
      <p:ext uri="{BB962C8B-B14F-4D97-AF65-F5344CB8AC3E}">
        <p14:creationId xmlns:p14="http://schemas.microsoft.com/office/powerpoint/2010/main" val="285422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274638"/>
            <a:ext cx="8553450" cy="1116012"/>
          </a:xfrm>
        </p:spPr>
        <p:txBody>
          <a:bodyPr>
            <a:normAutofit/>
          </a:bodyPr>
          <a:lstStyle/>
          <a:p>
            <a:pPr algn="ctr"/>
            <a:r>
              <a:rPr lang="en-US" dirty="0">
                <a:latin typeface="Avenir Black"/>
                <a:cs typeface="Avenir Black"/>
              </a:rPr>
              <a:t>Steps in Hypothesis Testing</a:t>
            </a:r>
          </a:p>
        </p:txBody>
      </p:sp>
      <p:sp>
        <p:nvSpPr>
          <p:cNvPr id="3" name="Content Placeholder 2"/>
          <p:cNvSpPr>
            <a:spLocks noGrp="1"/>
          </p:cNvSpPr>
          <p:nvPr>
            <p:ph sz="quarter" idx="1"/>
          </p:nvPr>
        </p:nvSpPr>
        <p:spPr>
          <a:xfrm>
            <a:off x="457200" y="1769530"/>
            <a:ext cx="8420100" cy="4525963"/>
          </a:xfrm>
        </p:spPr>
        <p:txBody>
          <a:bodyPr>
            <a:normAutofit/>
          </a:bodyPr>
          <a:lstStyle/>
          <a:p>
            <a:pPr>
              <a:spcAft>
                <a:spcPts val="600"/>
              </a:spcAft>
              <a:buNone/>
            </a:pPr>
            <a:r>
              <a:rPr lang="en-US" dirty="0">
                <a:latin typeface="Avenir Book"/>
                <a:cs typeface="Avenir Book"/>
              </a:rPr>
              <a:t>Step 1: Set up hypotheses</a:t>
            </a:r>
          </a:p>
          <a:p>
            <a:pPr>
              <a:spcAft>
                <a:spcPts val="600"/>
              </a:spcAft>
              <a:buNone/>
            </a:pPr>
            <a:r>
              <a:rPr lang="en-US" dirty="0">
                <a:latin typeface="Avenir Book"/>
                <a:cs typeface="Avenir Book"/>
              </a:rPr>
              <a:t>Step 2: Compute test statistic</a:t>
            </a:r>
          </a:p>
          <a:p>
            <a:pPr>
              <a:spcAft>
                <a:spcPts val="600"/>
              </a:spcAft>
              <a:buNone/>
            </a:pPr>
            <a:r>
              <a:rPr lang="en-US" dirty="0">
                <a:latin typeface="Avenir Book"/>
                <a:cs typeface="Avenir Book"/>
              </a:rPr>
              <a:t>Step 3: Find critical values</a:t>
            </a:r>
          </a:p>
          <a:p>
            <a:pPr>
              <a:spcAft>
                <a:spcPts val="600"/>
              </a:spcAft>
              <a:buNone/>
            </a:pPr>
            <a:r>
              <a:rPr lang="en-US" dirty="0">
                <a:latin typeface="Avenir Book"/>
                <a:cs typeface="Avenir Book"/>
              </a:rPr>
              <a:t>Step 4: Compare test statistic to critical value</a:t>
            </a:r>
            <a:r>
              <a:rPr lang="en-US" dirty="0">
                <a:solidFill>
                  <a:schemeClr val="bg1">
                    <a:lumMod val="75000"/>
                  </a:schemeClr>
                </a:solidFill>
                <a:latin typeface="Avenir Book"/>
                <a:cs typeface="Avenir Book"/>
              </a:rPr>
              <a:t>	</a:t>
            </a:r>
          </a:p>
          <a:p>
            <a:pPr>
              <a:spcAft>
                <a:spcPts val="600"/>
              </a:spcAft>
              <a:buNone/>
            </a:pPr>
            <a:r>
              <a:rPr lang="en-US" dirty="0">
                <a:latin typeface="Avenir Book"/>
                <a:cs typeface="Avenir Book"/>
              </a:rPr>
              <a:t>Step 5: Interpret results </a:t>
            </a:r>
          </a:p>
          <a:p>
            <a:pPr>
              <a:spcAft>
                <a:spcPts val="600"/>
              </a:spcAft>
              <a:buNone/>
            </a:pPr>
            <a:endParaRPr lang="en-US" b="1" dirty="0">
              <a:latin typeface="Avenir Book"/>
              <a:cs typeface="Avenir Book"/>
            </a:endParaRPr>
          </a:p>
          <a:p>
            <a:pPr>
              <a:spcAft>
                <a:spcPts val="600"/>
              </a:spcAft>
              <a:buNone/>
            </a:pPr>
            <a:endParaRPr lang="en-US" dirty="0">
              <a:latin typeface="Avenir Book"/>
              <a:cs typeface="Avenir Book"/>
            </a:endParaRPr>
          </a:p>
        </p:txBody>
      </p:sp>
    </p:spTree>
    <p:extLst>
      <p:ext uri="{BB962C8B-B14F-4D97-AF65-F5344CB8AC3E}">
        <p14:creationId xmlns:p14="http://schemas.microsoft.com/office/powerpoint/2010/main" val="1055620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42340"/>
            <a:ext cx="9144000" cy="9906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100" normalizeH="0" baseline="0" noProof="0" dirty="0">
                <a:ln>
                  <a:noFill/>
                </a:ln>
                <a:solidFill>
                  <a:schemeClr val="tx2"/>
                </a:solidFill>
                <a:effectLst/>
                <a:uLnTx/>
                <a:uFillTx/>
                <a:latin typeface="Avenir Black"/>
                <a:ea typeface="+mj-ea"/>
                <a:cs typeface="Avenir Black"/>
              </a:rPr>
              <a:t>Do Purchase students prefer “Purchase Brew”?</a:t>
            </a:r>
          </a:p>
        </p:txBody>
      </p:sp>
      <p:sp>
        <p:nvSpPr>
          <p:cNvPr id="21" name="Rectangle 20"/>
          <p:cNvSpPr/>
          <p:nvPr/>
        </p:nvSpPr>
        <p:spPr>
          <a:xfrm>
            <a:off x="203198" y="1710272"/>
            <a:ext cx="2827867" cy="4876800"/>
          </a:xfrm>
          <a:prstGeom prst="rect">
            <a:avLst/>
          </a:prstGeom>
          <a:no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79516" y="858086"/>
            <a:ext cx="2462534" cy="830997"/>
          </a:xfrm>
          <a:prstGeom prst="rect">
            <a:avLst/>
          </a:prstGeom>
        </p:spPr>
        <p:txBody>
          <a:bodyPr wrap="none">
            <a:spAutoFit/>
          </a:bodyPr>
          <a:lstStyle/>
          <a:p>
            <a:pPr algn="ctr"/>
            <a:r>
              <a:rPr lang="en-US" sz="2400" dirty="0">
                <a:solidFill>
                  <a:schemeClr val="accent4"/>
                </a:solidFill>
                <a:latin typeface="Avenir Black"/>
                <a:cs typeface="Avenir Black"/>
              </a:rPr>
              <a:t>Paired-Samples </a:t>
            </a:r>
          </a:p>
          <a:p>
            <a:pPr algn="ctr"/>
            <a:r>
              <a:rPr lang="en-US" sz="2400" dirty="0">
                <a:solidFill>
                  <a:schemeClr val="accent4"/>
                </a:solidFill>
                <a:latin typeface="Avenir Black"/>
                <a:cs typeface="Avenir Black"/>
              </a:rPr>
              <a:t>T-test</a:t>
            </a:r>
            <a:endParaRPr lang="en-US" sz="2400" dirty="0">
              <a:solidFill>
                <a:schemeClr val="accent4"/>
              </a:solidFill>
            </a:endParaRPr>
          </a:p>
        </p:txBody>
      </p:sp>
      <p:sp>
        <p:nvSpPr>
          <p:cNvPr id="14" name="Rectangle 13"/>
          <p:cNvSpPr/>
          <p:nvPr/>
        </p:nvSpPr>
        <p:spPr>
          <a:xfrm>
            <a:off x="190501" y="1794949"/>
            <a:ext cx="2840564" cy="707886"/>
          </a:xfrm>
          <a:prstGeom prst="rect">
            <a:avLst/>
          </a:prstGeom>
        </p:spPr>
        <p:txBody>
          <a:bodyPr wrap="square">
            <a:spAutoFit/>
          </a:bodyPr>
          <a:lstStyle/>
          <a:p>
            <a:pPr algn="ctr"/>
            <a:r>
              <a:rPr lang="en-US" sz="2000" dirty="0">
                <a:latin typeface="Avenir Black"/>
                <a:cs typeface="Avenir Black"/>
              </a:rPr>
              <a:t>Within-Subjects   Design</a:t>
            </a:r>
          </a:p>
        </p:txBody>
      </p:sp>
      <p:sp>
        <p:nvSpPr>
          <p:cNvPr id="15" name="Rectangle 14"/>
          <p:cNvSpPr/>
          <p:nvPr/>
        </p:nvSpPr>
        <p:spPr>
          <a:xfrm>
            <a:off x="279398" y="2488195"/>
            <a:ext cx="2734734" cy="3877985"/>
          </a:xfrm>
          <a:prstGeom prst="rect">
            <a:avLst/>
          </a:prstGeom>
        </p:spPr>
        <p:txBody>
          <a:bodyPr wrap="square">
            <a:spAutoFit/>
          </a:bodyPr>
          <a:lstStyle/>
          <a:p>
            <a:pPr>
              <a:spcAft>
                <a:spcPts val="1800"/>
              </a:spcAft>
            </a:pPr>
            <a:r>
              <a:rPr lang="en-US" dirty="0">
                <a:latin typeface="Avenir Book"/>
                <a:cs typeface="Avenir Book"/>
              </a:rPr>
              <a:t>Recruit a random sample of Purchase students</a:t>
            </a:r>
          </a:p>
          <a:p>
            <a:pPr>
              <a:spcAft>
                <a:spcPts val="1800"/>
              </a:spcAft>
            </a:pPr>
            <a:r>
              <a:rPr lang="en-US" dirty="0">
                <a:latin typeface="Avenir Book"/>
                <a:cs typeface="Avenir Book"/>
              </a:rPr>
              <a:t>They complete two tasks: drink and rate the generic beer, and drink and rate the same beer labeled “Purchase Brew.” Order of tasks </a:t>
            </a:r>
            <a:r>
              <a:rPr lang="en-US" i="1" dirty="0">
                <a:latin typeface="Avenir Book"/>
                <a:cs typeface="Avenir Book"/>
              </a:rPr>
              <a:t>counterbalanced </a:t>
            </a:r>
          </a:p>
          <a:p>
            <a:pPr>
              <a:spcAft>
                <a:spcPts val="1800"/>
              </a:spcAft>
            </a:pPr>
            <a:r>
              <a:rPr lang="en-US" dirty="0">
                <a:latin typeface="Avenir Book"/>
                <a:cs typeface="Avenir Book"/>
              </a:rPr>
              <a:t>Use a </a:t>
            </a:r>
            <a:r>
              <a:rPr lang="en-US" dirty="0">
                <a:solidFill>
                  <a:schemeClr val="accent4"/>
                </a:solidFill>
                <a:latin typeface="Avenir Black"/>
                <a:cs typeface="Avenir Black"/>
              </a:rPr>
              <a:t>paired (related) samples t-test </a:t>
            </a:r>
            <a:r>
              <a:rPr lang="en-US" dirty="0">
                <a:latin typeface="Avenir Book"/>
                <a:cs typeface="Avenir Book"/>
              </a:rPr>
              <a:t>to compare the means</a:t>
            </a:r>
            <a:endParaRPr lang="en-US" dirty="0"/>
          </a:p>
        </p:txBody>
      </p:sp>
      <p:pic>
        <p:nvPicPr>
          <p:cNvPr id="2" name="Picture 1" descr="beer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2002366"/>
            <a:ext cx="5349087" cy="3687234"/>
          </a:xfrm>
          <a:prstGeom prst="rect">
            <a:avLst/>
          </a:prstGeom>
        </p:spPr>
      </p:pic>
    </p:spTree>
    <p:extLst>
      <p:ext uri="{BB962C8B-B14F-4D97-AF65-F5344CB8AC3E}">
        <p14:creationId xmlns:p14="http://schemas.microsoft.com/office/powerpoint/2010/main" val="328613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42340"/>
            <a:ext cx="9144000" cy="9906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100" normalizeH="0" baseline="0" noProof="0" dirty="0">
                <a:ln>
                  <a:noFill/>
                </a:ln>
                <a:solidFill>
                  <a:schemeClr val="tx2"/>
                </a:solidFill>
                <a:effectLst/>
                <a:uLnTx/>
                <a:uFillTx/>
                <a:latin typeface="Avenir Black"/>
                <a:ea typeface="+mj-ea"/>
                <a:cs typeface="Avenir Black"/>
              </a:rPr>
              <a:t>Do Purchase students prefer “Purchase Brew”?</a:t>
            </a:r>
          </a:p>
        </p:txBody>
      </p:sp>
      <p:sp>
        <p:nvSpPr>
          <p:cNvPr id="21" name="Rectangle 20"/>
          <p:cNvSpPr/>
          <p:nvPr/>
        </p:nvSpPr>
        <p:spPr>
          <a:xfrm>
            <a:off x="203198" y="1710272"/>
            <a:ext cx="2827867" cy="4876800"/>
          </a:xfrm>
          <a:prstGeom prst="rect">
            <a:avLst/>
          </a:prstGeom>
          <a:no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15498" y="956108"/>
            <a:ext cx="2462534" cy="830997"/>
          </a:xfrm>
          <a:prstGeom prst="rect">
            <a:avLst/>
          </a:prstGeom>
        </p:spPr>
        <p:txBody>
          <a:bodyPr wrap="none">
            <a:spAutoFit/>
          </a:bodyPr>
          <a:lstStyle/>
          <a:p>
            <a:pPr algn="ctr"/>
            <a:r>
              <a:rPr lang="en-US" sz="2400" dirty="0">
                <a:solidFill>
                  <a:schemeClr val="accent4"/>
                </a:solidFill>
                <a:latin typeface="Avenir Black"/>
                <a:cs typeface="Avenir Black"/>
              </a:rPr>
              <a:t>Paired-Samples </a:t>
            </a:r>
          </a:p>
          <a:p>
            <a:pPr algn="ctr"/>
            <a:r>
              <a:rPr lang="en-US" sz="2400" dirty="0">
                <a:solidFill>
                  <a:schemeClr val="accent4"/>
                </a:solidFill>
                <a:latin typeface="Avenir Black"/>
                <a:cs typeface="Avenir Black"/>
              </a:rPr>
              <a:t>T-test</a:t>
            </a:r>
            <a:endParaRPr lang="en-US" sz="2400" dirty="0">
              <a:solidFill>
                <a:schemeClr val="accent4"/>
              </a:solidFill>
            </a:endParaRPr>
          </a:p>
        </p:txBody>
      </p:sp>
      <p:sp>
        <p:nvSpPr>
          <p:cNvPr id="14" name="Rectangle 13"/>
          <p:cNvSpPr/>
          <p:nvPr/>
        </p:nvSpPr>
        <p:spPr>
          <a:xfrm>
            <a:off x="190501" y="1794949"/>
            <a:ext cx="2840564" cy="707886"/>
          </a:xfrm>
          <a:prstGeom prst="rect">
            <a:avLst/>
          </a:prstGeom>
        </p:spPr>
        <p:txBody>
          <a:bodyPr wrap="square">
            <a:spAutoFit/>
          </a:bodyPr>
          <a:lstStyle/>
          <a:p>
            <a:pPr algn="ctr"/>
            <a:r>
              <a:rPr lang="en-US" sz="2000" dirty="0">
                <a:latin typeface="Avenir Black"/>
                <a:cs typeface="Avenir Black"/>
              </a:rPr>
              <a:t>Within-Subjects   Design</a:t>
            </a:r>
          </a:p>
        </p:txBody>
      </p:sp>
      <p:sp>
        <p:nvSpPr>
          <p:cNvPr id="15" name="Rectangle 14"/>
          <p:cNvSpPr/>
          <p:nvPr/>
        </p:nvSpPr>
        <p:spPr>
          <a:xfrm>
            <a:off x="279398" y="2502835"/>
            <a:ext cx="2734734" cy="3877985"/>
          </a:xfrm>
          <a:prstGeom prst="rect">
            <a:avLst/>
          </a:prstGeom>
        </p:spPr>
        <p:txBody>
          <a:bodyPr wrap="square">
            <a:spAutoFit/>
          </a:bodyPr>
          <a:lstStyle/>
          <a:p>
            <a:pPr>
              <a:spcAft>
                <a:spcPts val="1800"/>
              </a:spcAft>
            </a:pPr>
            <a:r>
              <a:rPr lang="en-US" dirty="0">
                <a:latin typeface="Avenir Book"/>
                <a:cs typeface="Avenir Book"/>
              </a:rPr>
              <a:t>Recruit a random sample of Purchase students</a:t>
            </a:r>
          </a:p>
          <a:p>
            <a:pPr>
              <a:spcAft>
                <a:spcPts val="1800"/>
              </a:spcAft>
            </a:pPr>
            <a:r>
              <a:rPr lang="en-US" dirty="0">
                <a:latin typeface="Avenir Book"/>
                <a:cs typeface="Avenir Book"/>
              </a:rPr>
              <a:t>They complete two tasks: drink and rate the generic beer, and drink and rate the same beer labeled “Purchase Brew.” Order of tasks </a:t>
            </a:r>
            <a:r>
              <a:rPr lang="en-US" i="1" dirty="0">
                <a:latin typeface="Avenir Book"/>
                <a:cs typeface="Avenir Book"/>
              </a:rPr>
              <a:t>counterbalanced </a:t>
            </a:r>
          </a:p>
          <a:p>
            <a:pPr>
              <a:spcAft>
                <a:spcPts val="1800"/>
              </a:spcAft>
            </a:pPr>
            <a:r>
              <a:rPr lang="en-US" dirty="0">
                <a:latin typeface="Avenir Book"/>
                <a:cs typeface="Avenir Book"/>
              </a:rPr>
              <a:t>Use a </a:t>
            </a:r>
            <a:r>
              <a:rPr lang="en-US" dirty="0">
                <a:solidFill>
                  <a:schemeClr val="accent4"/>
                </a:solidFill>
                <a:latin typeface="Avenir Black"/>
                <a:cs typeface="Avenir Black"/>
              </a:rPr>
              <a:t>paired (related) samples t-test </a:t>
            </a:r>
            <a:r>
              <a:rPr lang="en-US" dirty="0">
                <a:latin typeface="Avenir Book"/>
                <a:cs typeface="Avenir Book"/>
              </a:rPr>
              <a:t>to compare the means</a:t>
            </a:r>
            <a:endParaRPr lang="en-US" dirty="0"/>
          </a:p>
        </p:txBody>
      </p:sp>
      <p:sp>
        <p:nvSpPr>
          <p:cNvPr id="8" name="Rectangle 7"/>
          <p:cNvSpPr/>
          <p:nvPr/>
        </p:nvSpPr>
        <p:spPr>
          <a:xfrm>
            <a:off x="3454403" y="1271387"/>
            <a:ext cx="5266264" cy="1508105"/>
          </a:xfrm>
          <a:prstGeom prst="rect">
            <a:avLst/>
          </a:prstGeom>
        </p:spPr>
        <p:txBody>
          <a:bodyPr wrap="square">
            <a:spAutoFit/>
          </a:bodyPr>
          <a:lstStyle/>
          <a:p>
            <a:pPr>
              <a:spcAft>
                <a:spcPts val="1200"/>
              </a:spcAft>
            </a:pPr>
            <a:r>
              <a:rPr lang="en-US" sz="2400" dirty="0">
                <a:latin typeface="Avenir Black"/>
                <a:cs typeface="Avenir Black"/>
              </a:rPr>
              <a:t>H</a:t>
            </a:r>
            <a:r>
              <a:rPr lang="en-US" sz="2400" baseline="-25000" dirty="0">
                <a:latin typeface="Avenir Black"/>
                <a:cs typeface="Avenir Black"/>
              </a:rPr>
              <a:t>0</a:t>
            </a:r>
            <a:r>
              <a:rPr lang="en-US" sz="2400" dirty="0">
                <a:latin typeface="Avenir Book"/>
                <a:cs typeface="Avenir Book"/>
              </a:rPr>
              <a:t>: </a:t>
            </a:r>
            <a:r>
              <a:rPr lang="en-US" sz="2400" dirty="0" err="1">
                <a:latin typeface="Avenir Book"/>
                <a:cs typeface="Avenir Book"/>
              </a:rPr>
              <a:t>μ</a:t>
            </a:r>
            <a:r>
              <a:rPr lang="en-US" sz="2400" baseline="-25000" dirty="0" err="1">
                <a:latin typeface="Avenir Book"/>
                <a:cs typeface="Avenir Book"/>
              </a:rPr>
              <a:t>generic</a:t>
            </a:r>
            <a:r>
              <a:rPr lang="en-US" sz="2400" dirty="0">
                <a:latin typeface="Avenir Book"/>
                <a:cs typeface="Avenir Book"/>
              </a:rPr>
              <a:t> - </a:t>
            </a:r>
            <a:r>
              <a:rPr lang="en-US" sz="2400" dirty="0" err="1">
                <a:latin typeface="Avenir Book"/>
                <a:cs typeface="Avenir Book"/>
              </a:rPr>
              <a:t>μ</a:t>
            </a:r>
            <a:r>
              <a:rPr lang="en-US" sz="2400" baseline="-25000" dirty="0" err="1">
                <a:latin typeface="Avenir Book"/>
                <a:cs typeface="Avenir Book"/>
              </a:rPr>
              <a:t>PB</a:t>
            </a:r>
            <a:r>
              <a:rPr lang="en-US" sz="2400" baseline="-25000" dirty="0">
                <a:latin typeface="Avenir Book"/>
                <a:cs typeface="Avenir Book"/>
              </a:rPr>
              <a:t>  </a:t>
            </a:r>
            <a:r>
              <a:rPr lang="en-US" sz="2400" dirty="0">
                <a:latin typeface="Avenir Book"/>
                <a:cs typeface="Avenir Book"/>
              </a:rPr>
              <a:t>= </a:t>
            </a:r>
            <a:r>
              <a:rPr lang="en-US" sz="2400" dirty="0" err="1">
                <a:latin typeface="Avenir Book"/>
                <a:cs typeface="Avenir Book"/>
              </a:rPr>
              <a:t>μ</a:t>
            </a:r>
            <a:r>
              <a:rPr lang="en-US" sz="2400" baseline="-25000" dirty="0" err="1">
                <a:latin typeface="Avenir Book"/>
                <a:cs typeface="Avenir Book"/>
              </a:rPr>
              <a:t>diff</a:t>
            </a:r>
            <a:r>
              <a:rPr lang="en-US" sz="2400" dirty="0">
                <a:latin typeface="Avenir Book"/>
                <a:cs typeface="Avenir Book"/>
              </a:rPr>
              <a:t> = 0 </a:t>
            </a:r>
          </a:p>
          <a:p>
            <a:pPr>
              <a:spcAft>
                <a:spcPts val="1200"/>
              </a:spcAft>
            </a:pPr>
            <a:r>
              <a:rPr lang="en-US" sz="2400" dirty="0">
                <a:latin typeface="Avenir Black"/>
                <a:cs typeface="Avenir Black"/>
              </a:rPr>
              <a:t>H</a:t>
            </a:r>
            <a:r>
              <a:rPr lang="en-US" sz="2400" baseline="-25000" dirty="0">
                <a:latin typeface="Avenir Black"/>
                <a:cs typeface="Avenir Black"/>
              </a:rPr>
              <a:t>1</a:t>
            </a:r>
            <a:r>
              <a:rPr lang="en-US" sz="2400" dirty="0">
                <a:latin typeface="Avenir Book"/>
                <a:cs typeface="Avenir Book"/>
              </a:rPr>
              <a:t>: </a:t>
            </a:r>
            <a:r>
              <a:rPr lang="en-US" sz="2400" dirty="0" err="1">
                <a:latin typeface="Avenir Book"/>
                <a:cs typeface="Avenir Book"/>
              </a:rPr>
              <a:t>μ</a:t>
            </a:r>
            <a:r>
              <a:rPr lang="en-US" sz="2400" baseline="-25000" dirty="0" err="1">
                <a:latin typeface="Avenir Book"/>
                <a:cs typeface="Avenir Book"/>
              </a:rPr>
              <a:t>diff</a:t>
            </a:r>
            <a:r>
              <a:rPr lang="en-US" sz="2400" baseline="-25000" dirty="0">
                <a:latin typeface="Avenir Book"/>
                <a:cs typeface="Avenir Book"/>
              </a:rPr>
              <a:t>  </a:t>
            </a:r>
            <a:r>
              <a:rPr lang="en-US" sz="2400" dirty="0">
                <a:latin typeface="Avenir Book"/>
                <a:cs typeface="Avenir Book"/>
              </a:rPr>
              <a:t>≠ 0</a:t>
            </a:r>
          </a:p>
          <a:p>
            <a:r>
              <a:rPr lang="en-US" sz="2400" dirty="0">
                <a:latin typeface="Avenir Book"/>
                <a:cs typeface="Avenir Book"/>
              </a:rPr>
              <a:t>    </a:t>
            </a:r>
          </a:p>
        </p:txBody>
      </p:sp>
      <p:graphicFrame>
        <p:nvGraphicFramePr>
          <p:cNvPr id="9" name="Object 11"/>
          <p:cNvGraphicFramePr>
            <a:graphicFrameLocks noChangeAspect="1"/>
          </p:cNvGraphicFramePr>
          <p:nvPr>
            <p:extLst>
              <p:ext uri="{D42A27DB-BD31-4B8C-83A1-F6EECF244321}">
                <p14:modId xmlns:p14="http://schemas.microsoft.com/office/powerpoint/2010/main" val="327504270"/>
              </p:ext>
            </p:extLst>
          </p:nvPr>
        </p:nvGraphicFramePr>
        <p:xfrm>
          <a:off x="3530604" y="3023524"/>
          <a:ext cx="1845730" cy="1647040"/>
        </p:xfrm>
        <a:graphic>
          <a:graphicData uri="http://schemas.openxmlformats.org/presentationml/2006/ole">
            <mc:AlternateContent xmlns:mc="http://schemas.openxmlformats.org/markup-compatibility/2006">
              <mc:Choice xmlns:v="urn:schemas-microsoft-com:vml" Requires="v">
                <p:oleObj spid="_x0000_s353391" name="Equation" r:id="rId4" imgW="558800" imgH="457200" progId="Equation.3">
                  <p:embed/>
                </p:oleObj>
              </mc:Choice>
              <mc:Fallback>
                <p:oleObj name="Equation" r:id="rId4" imgW="5588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0604" y="3023524"/>
                        <a:ext cx="1845730" cy="1647040"/>
                      </a:xfrm>
                      <a:prstGeom prst="rect">
                        <a:avLst/>
                      </a:prstGeom>
                      <a:noFill/>
                      <a:extLst/>
                    </p:spPr>
                  </p:pic>
                </p:oleObj>
              </mc:Fallback>
            </mc:AlternateContent>
          </a:graphicData>
        </a:graphic>
      </p:graphicFrame>
      <p:graphicFrame>
        <p:nvGraphicFramePr>
          <p:cNvPr id="11" name="Object 14"/>
          <p:cNvGraphicFramePr>
            <a:graphicFrameLocks noChangeAspect="1"/>
          </p:cNvGraphicFramePr>
          <p:nvPr>
            <p:extLst>
              <p:ext uri="{D42A27DB-BD31-4B8C-83A1-F6EECF244321}">
                <p14:modId xmlns:p14="http://schemas.microsoft.com/office/powerpoint/2010/main" val="904488017"/>
              </p:ext>
            </p:extLst>
          </p:nvPr>
        </p:nvGraphicFramePr>
        <p:xfrm>
          <a:off x="6430955" y="3209791"/>
          <a:ext cx="2460251" cy="1460773"/>
        </p:xfrm>
        <a:graphic>
          <a:graphicData uri="http://schemas.openxmlformats.org/presentationml/2006/ole">
            <mc:AlternateContent xmlns:mc="http://schemas.openxmlformats.org/markup-compatibility/2006">
              <mc:Choice xmlns:v="urn:schemas-microsoft-com:vml" Requires="v">
                <p:oleObj spid="_x0000_s353392" name="Equation" r:id="rId6" imgW="685800" imgH="406400" progId="Equation.3">
                  <p:embed/>
                </p:oleObj>
              </mc:Choice>
              <mc:Fallback>
                <p:oleObj name="Equation" r:id="rId6" imgW="685800" imgH="406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0955" y="3209791"/>
                        <a:ext cx="2460251" cy="1460773"/>
                      </a:xfrm>
                      <a:prstGeom prst="rect">
                        <a:avLst/>
                      </a:prstGeom>
                      <a:noFill/>
                      <a:extLst/>
                    </p:spPr>
                  </p:pic>
                </p:oleObj>
              </mc:Fallback>
            </mc:AlternateContent>
          </a:graphicData>
        </a:graphic>
      </p:graphicFrame>
      <p:sp>
        <p:nvSpPr>
          <p:cNvPr id="3" name="Rectangle 2"/>
          <p:cNvSpPr/>
          <p:nvPr/>
        </p:nvSpPr>
        <p:spPr>
          <a:xfrm>
            <a:off x="3722292" y="5176163"/>
            <a:ext cx="1478651" cy="461665"/>
          </a:xfrm>
          <a:prstGeom prst="rect">
            <a:avLst/>
          </a:prstGeom>
        </p:spPr>
        <p:txBody>
          <a:bodyPr wrap="none">
            <a:spAutoFit/>
          </a:bodyPr>
          <a:lstStyle/>
          <a:p>
            <a:r>
              <a:rPr lang="en-US" sz="2400" dirty="0" err="1">
                <a:latin typeface="Avenir Book"/>
                <a:cs typeface="Avenir Book"/>
              </a:rPr>
              <a:t>df</a:t>
            </a:r>
            <a:r>
              <a:rPr lang="en-US" sz="2400" dirty="0">
                <a:latin typeface="Avenir Book"/>
                <a:cs typeface="Avenir Book"/>
              </a:rPr>
              <a:t> = n</a:t>
            </a:r>
            <a:r>
              <a:rPr lang="en-US" sz="2400" baseline="-25000" dirty="0">
                <a:latin typeface="Avenir Book"/>
                <a:cs typeface="Avenir Book"/>
              </a:rPr>
              <a:t> </a:t>
            </a:r>
            <a:r>
              <a:rPr lang="en-US" sz="2400" dirty="0">
                <a:latin typeface="Avenir Book"/>
                <a:cs typeface="Avenir Book"/>
              </a:rPr>
              <a:t>– 1 </a:t>
            </a:r>
            <a:endParaRPr lang="en-US" sz="2400" dirty="0"/>
          </a:p>
        </p:txBody>
      </p:sp>
    </p:spTree>
    <p:extLst>
      <p:ext uri="{BB962C8B-B14F-4D97-AF65-F5344CB8AC3E}">
        <p14:creationId xmlns:p14="http://schemas.microsoft.com/office/powerpoint/2010/main" val="39845055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48738</TotalTime>
  <Words>3360</Words>
  <Application>Microsoft Office PowerPoint</Application>
  <PresentationFormat>On-screen Show (4:3)</PresentationFormat>
  <Paragraphs>394</Paragraphs>
  <Slides>46</Slides>
  <Notes>37</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9" baseType="lpstr">
      <vt:lpstr>ＭＳ Ｐゴシック</vt:lpstr>
      <vt:lpstr>Apple Gothic</vt:lpstr>
      <vt:lpstr>Arial</vt:lpstr>
      <vt:lpstr>Avenir Black</vt:lpstr>
      <vt:lpstr>Avenir Book</vt:lpstr>
      <vt:lpstr>Calibri</vt:lpstr>
      <vt:lpstr>Century Gothic</vt:lpstr>
      <vt:lpstr>Helvetica</vt:lpstr>
      <vt:lpstr>Lucida Grande</vt:lpstr>
      <vt:lpstr>Times New Roman</vt:lpstr>
      <vt:lpstr>Wingdings</vt:lpstr>
      <vt:lpstr>Office Theme</vt:lpstr>
      <vt:lpstr>Equation</vt:lpstr>
      <vt:lpstr>PowerPoint Presentation</vt:lpstr>
      <vt:lpstr>Using Z-tests and One-Sample T-tests</vt:lpstr>
      <vt:lpstr>Using Paired &amp; Independent Samples T-tests</vt:lpstr>
      <vt:lpstr>PowerPoint Presentation</vt:lpstr>
      <vt:lpstr>PowerPoint Presentation</vt:lpstr>
      <vt:lpstr>PowerPoint Presentation</vt:lpstr>
      <vt:lpstr>Steps in Hypothesis 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Independent Samples T-Test</vt:lpstr>
      <vt:lpstr>PowerPoint Presentation</vt:lpstr>
      <vt:lpstr>PowerPoint Presentation</vt:lpstr>
      <vt:lpstr>The t  Statistics</vt:lpstr>
      <vt:lpstr>PowerPoint Presentation</vt:lpstr>
      <vt:lpstr>PowerPoint Presentation</vt:lpstr>
      <vt:lpstr>PowerPoint Presentation</vt:lpstr>
      <vt:lpstr>PowerPoint Presentation</vt:lpstr>
      <vt:lpstr>Assumptions that should be satisfied</vt:lpstr>
      <vt:lpstr>Remember:</vt:lpstr>
      <vt:lpstr>So we are essentially comparing measures of central tendency</vt:lpstr>
      <vt:lpstr>comparing means cheat sheet</vt:lpstr>
      <vt:lpstr>PowerPoint Presentation</vt:lpstr>
      <vt:lpstr>Inferential Statistics:  The Basic Logic</vt:lpstr>
      <vt:lpstr>PowerPoint Presentation</vt:lpstr>
      <vt:lpstr>Inferential Statistics:  The Basic Logic</vt:lpstr>
      <vt:lpstr>PowerPoint Presentation</vt:lpstr>
      <vt:lpstr>PowerPoint Presentation</vt:lpstr>
      <vt:lpstr>PowerPoint Presentation</vt:lpstr>
      <vt:lpstr>PowerPoint Presentation</vt:lpstr>
      <vt:lpstr>PowerPoint Presentation</vt:lpstr>
      <vt:lpstr>PowerPoint Presentation</vt:lpstr>
      <vt:lpstr>Significance testing</vt:lpstr>
      <vt:lpstr>PowerPoint Presentation</vt:lpstr>
      <vt:lpstr>Which test to use?</vt:lpstr>
      <vt:lpstr>Which test to use?</vt:lpstr>
      <vt:lpstr>Which test to use?</vt:lpstr>
      <vt:lpstr>PowerPoint Presentation</vt:lpstr>
      <vt:lpstr>Measuring Effect Size</vt:lpstr>
      <vt:lpstr>Cohen’s d uses σ to measure effect size</vt:lpstr>
      <vt:lpstr>Cohen’s d uses σ to measure effect size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Kaori Kubo Germano</dc:creator>
  <cp:lastModifiedBy>Hess, Yanine</cp:lastModifiedBy>
  <cp:revision>780</cp:revision>
  <cp:lastPrinted>2012-08-30T22:57:27Z</cp:lastPrinted>
  <dcterms:created xsi:type="dcterms:W3CDTF">2017-01-13T16:21:40Z</dcterms:created>
  <dcterms:modified xsi:type="dcterms:W3CDTF">2023-09-28T19:22:38Z</dcterms:modified>
</cp:coreProperties>
</file>